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Fira Sans Extra Condensed Medium"/>
      <p:regular r:id="rId50"/>
      <p:bold r:id="rId51"/>
      <p:italic r:id="rId52"/>
      <p:boldItalic r:id="rId53"/>
    </p:embeddedFont>
    <p:embeddedFont>
      <p:font typeface="Fira Sans Extra Condensed Light"/>
      <p:regular r:id="rId54"/>
      <p:bold r:id="rId55"/>
      <p:italic r:id="rId56"/>
      <p:boldItalic r:id="rId57"/>
    </p:embeddedFont>
    <p:embeddedFont>
      <p:font typeface="Roboto Condensed"/>
      <p:regular r:id="rId58"/>
      <p:bold r:id="rId59"/>
      <p:italic r:id="rId60"/>
      <p:boldItalic r:id="rId61"/>
    </p:embeddedFont>
    <p:embeddedFont>
      <p:font typeface="Righteous"/>
      <p:regular r:id="rId62"/>
    </p:embeddedFont>
    <p:embeddedFont>
      <p:font typeface="Squada One"/>
      <p:regular r:id="rId63"/>
    </p:embeddedFont>
    <p:embeddedFont>
      <p:font typeface="Roboto Condensed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ighteous-regular.fntdata"/><Relationship Id="rId61" Type="http://schemas.openxmlformats.org/officeDocument/2006/relationships/font" Target="fonts/RobotoCondensed-boldItalic.fntdata"/><Relationship Id="rId20" Type="http://schemas.openxmlformats.org/officeDocument/2006/relationships/slide" Target="slides/slide16.xml"/><Relationship Id="rId64" Type="http://schemas.openxmlformats.org/officeDocument/2006/relationships/font" Target="fonts/RobotoCondensedLight-regular.fntdata"/><Relationship Id="rId63" Type="http://schemas.openxmlformats.org/officeDocument/2006/relationships/font" Target="fonts/SquadaOne-regular.fntdata"/><Relationship Id="rId22" Type="http://schemas.openxmlformats.org/officeDocument/2006/relationships/slide" Target="slides/slide18.xml"/><Relationship Id="rId66" Type="http://schemas.openxmlformats.org/officeDocument/2006/relationships/font" Target="fonts/RobotoCondensedLight-italic.fntdata"/><Relationship Id="rId21" Type="http://schemas.openxmlformats.org/officeDocument/2006/relationships/slide" Target="slides/slide17.xml"/><Relationship Id="rId65" Type="http://schemas.openxmlformats.org/officeDocument/2006/relationships/font" Target="fonts/RobotoCondensedLight-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RobotoCondensedLight-boldItalic.fntdata"/><Relationship Id="rId60" Type="http://schemas.openxmlformats.org/officeDocument/2006/relationships/font" Target="fonts/RobotoCondense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7.xml"/><Relationship Id="rId55" Type="http://schemas.openxmlformats.org/officeDocument/2006/relationships/font" Target="fonts/FiraSansExtraCondensedLight-bold.fntdata"/><Relationship Id="rId10" Type="http://schemas.openxmlformats.org/officeDocument/2006/relationships/slide" Target="slides/slide6.xml"/><Relationship Id="rId54" Type="http://schemas.openxmlformats.org/officeDocument/2006/relationships/font" Target="fonts/FiraSansExtraCondensedLight-regular.fntdata"/><Relationship Id="rId13" Type="http://schemas.openxmlformats.org/officeDocument/2006/relationships/slide" Target="slides/slide9.xml"/><Relationship Id="rId57" Type="http://schemas.openxmlformats.org/officeDocument/2006/relationships/font" Target="fonts/FiraSansExtraCondensedLight-boldItalic.fntdata"/><Relationship Id="rId12" Type="http://schemas.openxmlformats.org/officeDocument/2006/relationships/slide" Target="slides/slide8.xml"/><Relationship Id="rId56" Type="http://schemas.openxmlformats.org/officeDocument/2006/relationships/font" Target="fonts/FiraSansExtraCondensedLight-italic.fntdata"/><Relationship Id="rId15" Type="http://schemas.openxmlformats.org/officeDocument/2006/relationships/slide" Target="slides/slide11.xml"/><Relationship Id="rId59" Type="http://schemas.openxmlformats.org/officeDocument/2006/relationships/font" Target="fonts/RobotoCondensed-bold.fntdata"/><Relationship Id="rId14" Type="http://schemas.openxmlformats.org/officeDocument/2006/relationships/slide" Target="slides/slide10.xml"/><Relationship Id="rId58" Type="http://schemas.openxmlformats.org/officeDocument/2006/relationships/font" Target="fonts/RobotoCondense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4bf7ead3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4bf7ead3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4bf7ead3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4bf7ead3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4bf7ead3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4bf7ead3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4bf7ead3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4bf7ead3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4bf7ead3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4bf7ead3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4bf7ead3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4bf7ead3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4bf7ead3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4bf7ead3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51d76c766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51d76c766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51d76c76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51d76c76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1d76c766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51d76c766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4bf7ead3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4bf7ead3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51d76c766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151d76c766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4bf7ead3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4bf7ead3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4f500e33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4f500e33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51d76c766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51d76c766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4f500e33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4f500e33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4f500e33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4f500e33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4f500e3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4f500e3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51d76c76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51d76c76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4bf7ead3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4bf7ead3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4bf7ead3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4bf7ead3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51d76c766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51d76c766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4f500e33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14f500e33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51d76c766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151d76c766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51d76c766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151d76c766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51d76c766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51d76c766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151d76c766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151d76c766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153ca537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153ca537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50d96b7a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50d96b7a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50d96b7a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50d96b7a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150d96b7a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150d96b7a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50d96b7a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150d96b7a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51d76c766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51d76c766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150d96b7a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150d96b7a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51d76c766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51d76c766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51c8e667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51c8e667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51c8e667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51c8e667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51d76c766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51d76c766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151d76c766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151d76c766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51d76c766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51d76c766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4f500e33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4f500e33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4bf7ead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4bf7ead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bf7ead3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bf7ead3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4bf7ead3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4bf7ead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chemeClr val="dk1"/>
            </a:gs>
            <a:gs pos="100000">
              <a:schemeClr val="lt1"/>
            </a:gs>
          </a:gsLst>
          <a:lin ang="5400700" scaled="0"/>
        </a:gra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1244"/>
          <a:stretch/>
        </p:blipFill>
        <p:spPr>
          <a:xfrm>
            <a:off x="0" y="0"/>
            <a:ext cx="9144000" cy="5079675"/>
          </a:xfrm>
          <a:prstGeom prst="rect">
            <a:avLst/>
          </a:prstGeom>
          <a:noFill/>
          <a:ln>
            <a:noFill/>
          </a:ln>
        </p:spPr>
      </p:pic>
      <p:sp>
        <p:nvSpPr>
          <p:cNvPr id="11" name="Google Shape;11;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12" name="Google Shape;12;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bg>
      <p:bgPr>
        <a:gradFill>
          <a:gsLst>
            <a:gs pos="0">
              <a:schemeClr val="dk1"/>
            </a:gs>
            <a:gs pos="100000">
              <a:schemeClr val="lt1"/>
            </a:gs>
          </a:gsLst>
          <a:lin ang="5400700" scaled="0"/>
        </a:gradFill>
      </p:bgPr>
    </p:bg>
    <p:spTree>
      <p:nvGrpSpPr>
        <p:cNvPr id="83" name="Shape 83"/>
        <p:cNvGrpSpPr/>
        <p:nvPr/>
      </p:nvGrpSpPr>
      <p:grpSpPr>
        <a:xfrm>
          <a:off x="0" y="0"/>
          <a:ext cx="0" cy="0"/>
          <a:chOff x="0" y="0"/>
          <a:chExt cx="0" cy="0"/>
        </a:xfrm>
      </p:grpSpPr>
      <p:sp>
        <p:nvSpPr>
          <p:cNvPr id="84" name="Google Shape;84;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85" name="Google Shape;85;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86" name="Google Shape;86;p11"/>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pic>
        <p:nvPicPr>
          <p:cNvPr id="87" name="Google Shape;87;p11"/>
          <p:cNvPicPr preferRelativeResize="0"/>
          <p:nvPr/>
        </p:nvPicPr>
        <p:blipFill rotWithShape="1">
          <a:blip r:embed="rId2">
            <a:alphaModFix/>
          </a:blip>
          <a:srcRect b="0" l="5336" r="40594" t="6603"/>
          <a:stretch/>
        </p:blipFill>
        <p:spPr>
          <a:xfrm flipH="1" rot="10800000">
            <a:off x="-15801" y="1663076"/>
            <a:ext cx="3614626" cy="3512349"/>
          </a:xfrm>
          <a:prstGeom prst="rect">
            <a:avLst/>
          </a:prstGeom>
          <a:noFill/>
          <a:ln>
            <a:noFill/>
          </a:ln>
        </p:spPr>
      </p:pic>
      <p:pic>
        <p:nvPicPr>
          <p:cNvPr id="88" name="Google Shape;88;p11"/>
          <p:cNvPicPr preferRelativeResize="0"/>
          <p:nvPr/>
        </p:nvPicPr>
        <p:blipFill rotWithShape="1">
          <a:blip r:embed="rId2">
            <a:alphaModFix/>
          </a:blip>
          <a:srcRect b="0" l="5336" r="40594" t="6603"/>
          <a:stretch/>
        </p:blipFill>
        <p:spPr>
          <a:xfrm flipH="1">
            <a:off x="5545433" y="-15957"/>
            <a:ext cx="3614626" cy="35123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bg>
      <p:bgPr>
        <a:gradFill>
          <a:gsLst>
            <a:gs pos="0">
              <a:schemeClr val="dk1"/>
            </a:gs>
            <a:gs pos="100000">
              <a:schemeClr val="lt1"/>
            </a:gs>
          </a:gsLst>
          <a:lin ang="5400700" scaled="0"/>
        </a:gradFill>
      </p:bgPr>
    </p:bg>
    <p:spTree>
      <p:nvGrpSpPr>
        <p:cNvPr id="89" name="Shape 89"/>
        <p:cNvGrpSpPr/>
        <p:nvPr/>
      </p:nvGrpSpPr>
      <p:grpSpPr>
        <a:xfrm>
          <a:off x="0" y="0"/>
          <a:ext cx="0" cy="0"/>
          <a:chOff x="0" y="0"/>
          <a:chExt cx="0" cy="0"/>
        </a:xfrm>
      </p:grpSpPr>
      <p:pic>
        <p:nvPicPr>
          <p:cNvPr id="90" name="Google Shape;90;p12"/>
          <p:cNvPicPr preferRelativeResize="0"/>
          <p:nvPr/>
        </p:nvPicPr>
        <p:blipFill rotWithShape="1">
          <a:blip r:embed="rId2">
            <a:alphaModFix/>
          </a:blip>
          <a:srcRect b="0" l="5336" r="40594" t="6603"/>
          <a:stretch/>
        </p:blipFill>
        <p:spPr>
          <a:xfrm flipH="1">
            <a:off x="6951325" y="-15958"/>
            <a:ext cx="2200651" cy="2138376"/>
          </a:xfrm>
          <a:prstGeom prst="rect">
            <a:avLst/>
          </a:prstGeom>
          <a:noFill/>
          <a:ln>
            <a:noFill/>
          </a:ln>
        </p:spPr>
      </p:pic>
      <p:sp>
        <p:nvSpPr>
          <p:cNvPr id="91" name="Google Shape;91;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92" name="Shape 92"/>
        <p:cNvGrpSpPr/>
        <p:nvPr/>
      </p:nvGrpSpPr>
      <p:grpSpPr>
        <a:xfrm>
          <a:off x="0" y="0"/>
          <a:ext cx="0" cy="0"/>
          <a:chOff x="0" y="0"/>
          <a:chExt cx="0" cy="0"/>
        </a:xfrm>
      </p:grpSpPr>
      <p:pic>
        <p:nvPicPr>
          <p:cNvPr id="93" name="Google Shape;93;p13"/>
          <p:cNvPicPr preferRelativeResize="0"/>
          <p:nvPr/>
        </p:nvPicPr>
        <p:blipFill rotWithShape="1">
          <a:blip r:embed="rId2">
            <a:alphaModFix/>
          </a:blip>
          <a:srcRect b="0" l="5336" r="40594" t="6603"/>
          <a:stretch/>
        </p:blipFill>
        <p:spPr>
          <a:xfrm flipH="1">
            <a:off x="6951325" y="-15958"/>
            <a:ext cx="2200651" cy="2138376"/>
          </a:xfrm>
          <a:prstGeom prst="rect">
            <a:avLst/>
          </a:prstGeom>
          <a:noFill/>
          <a:ln>
            <a:noFill/>
          </a:ln>
        </p:spPr>
      </p:pic>
      <p:sp>
        <p:nvSpPr>
          <p:cNvPr id="94" name="Google Shape;94;p13"/>
          <p:cNvSpPr txBox="1"/>
          <p:nvPr>
            <p:ph type="ctrTitle"/>
          </p:nvPr>
        </p:nvSpPr>
        <p:spPr>
          <a:xfrm flipH="1">
            <a:off x="749100" y="507400"/>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5" name="Google Shape;95;p13"/>
          <p:cNvSpPr txBox="1"/>
          <p:nvPr>
            <p:ph idx="2"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96" name="Google Shape;96;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7" name="Google Shape;97;p13"/>
          <p:cNvSpPr txBox="1"/>
          <p:nvPr>
            <p:ph idx="3"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98" name="Google Shape;98;p13"/>
          <p:cNvSpPr txBox="1"/>
          <p:nvPr>
            <p:ph idx="4"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9" name="Google Shape;99;p13"/>
          <p:cNvSpPr txBox="1"/>
          <p:nvPr>
            <p:ph idx="5"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00" name="Google Shape;100;p13"/>
          <p:cNvSpPr txBox="1"/>
          <p:nvPr>
            <p:ph idx="6"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01" name="Google Shape;101;p13"/>
          <p:cNvSpPr txBox="1"/>
          <p:nvPr>
            <p:ph idx="7"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02" name="Google Shape;102;p13"/>
          <p:cNvSpPr txBox="1"/>
          <p:nvPr>
            <p:ph idx="8"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03" name="Google Shape;103;p13"/>
          <p:cNvCxnSpPr/>
          <p:nvPr/>
        </p:nvCxnSpPr>
        <p:spPr>
          <a:xfrm>
            <a:off x="2273400" y="21106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104" name="Google Shape;104;p13"/>
          <p:cNvCxnSpPr/>
          <p:nvPr/>
        </p:nvCxnSpPr>
        <p:spPr>
          <a:xfrm>
            <a:off x="2273400" y="3627438"/>
            <a:ext cx="459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5" name="Shape 10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6"/>
          <p:cNvSpPr txBox="1"/>
          <p:nvPr>
            <p:ph type="title"/>
          </p:nvPr>
        </p:nvSpPr>
        <p:spPr>
          <a:xfrm>
            <a:off x="720000" y="41242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16"/>
          <p:cNvSpPr txBox="1"/>
          <p:nvPr>
            <p:ph idx="1" type="body"/>
          </p:nvPr>
        </p:nvSpPr>
        <p:spPr>
          <a:xfrm>
            <a:off x="665700" y="1000075"/>
            <a:ext cx="7758300" cy="375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1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chemeClr val="dk1"/>
            </a:gs>
            <a:gs pos="100000">
              <a:schemeClr val="lt1"/>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chemeClr val="dk1"/>
            </a:gs>
            <a:gs pos="100000">
              <a:schemeClr val="lt1"/>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5336" r="40594" t="6603"/>
          <a:stretch/>
        </p:blipFill>
        <p:spPr>
          <a:xfrm>
            <a:off x="-8079" y="-15958"/>
            <a:ext cx="2200651" cy="2138376"/>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chemeClr val="dk1"/>
            </a:gs>
            <a:gs pos="100000">
              <a:schemeClr val="lt1"/>
            </a:gs>
          </a:gsLst>
          <a:lin ang="5400700" scaled="0"/>
        </a:gra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5336" r="40594" t="6603"/>
          <a:stretch/>
        </p:blipFill>
        <p:spPr>
          <a:xfrm>
            <a:off x="-8079" y="-15958"/>
            <a:ext cx="2200651" cy="2138376"/>
          </a:xfrm>
          <a:prstGeom prst="rect">
            <a:avLst/>
          </a:prstGeom>
          <a:noFill/>
          <a:ln>
            <a:noFill/>
          </a:ln>
        </p:spPr>
      </p:pic>
      <p:sp>
        <p:nvSpPr>
          <p:cNvPr id="34" name="Google Shape;34;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35" name="Google Shape;35;p5"/>
          <p:cNvSpPr/>
          <p:nvPr/>
        </p:nvSpPr>
        <p:spPr>
          <a:xfrm>
            <a:off x="66032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6" name="Google Shape;36;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38" name="Google Shape;38;p5"/>
          <p:cNvSpPr/>
          <p:nvPr/>
        </p:nvSpPr>
        <p:spPr>
          <a:xfrm>
            <a:off x="44390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9" name="Google Shape;39;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1" name="Google Shape;41;p5"/>
          <p:cNvSpPr/>
          <p:nvPr/>
        </p:nvSpPr>
        <p:spPr>
          <a:xfrm>
            <a:off x="66032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2" name="Google Shape;42;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4" name="Google Shape;44;p5"/>
          <p:cNvSpPr/>
          <p:nvPr/>
        </p:nvSpPr>
        <p:spPr>
          <a:xfrm>
            <a:off x="44390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5" name="Google Shape;45;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7" name="Google Shape;47;p5"/>
          <p:cNvSpPr/>
          <p:nvPr/>
        </p:nvSpPr>
        <p:spPr>
          <a:xfrm>
            <a:off x="1515950" y="132132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8" name="Google Shape;48;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chemeClr val="dk1"/>
            </a:gs>
            <a:gs pos="100000">
              <a:schemeClr val="lt1"/>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5336" r="40594" t="6603"/>
          <a:stretch/>
        </p:blipFill>
        <p:spPr>
          <a:xfrm rot="10800000">
            <a:off x="6951421" y="3013096"/>
            <a:ext cx="2200651" cy="2138376"/>
          </a:xfrm>
          <a:prstGeom prst="rect">
            <a:avLst/>
          </a:prstGeom>
          <a:noFill/>
          <a:ln>
            <a:noFill/>
          </a:ln>
        </p:spPr>
      </p:pic>
      <p:pic>
        <p:nvPicPr>
          <p:cNvPr id="52" name="Google Shape;52;p6"/>
          <p:cNvPicPr preferRelativeResize="0"/>
          <p:nvPr/>
        </p:nvPicPr>
        <p:blipFill rotWithShape="1">
          <a:blip r:embed="rId2">
            <a:alphaModFix/>
          </a:blip>
          <a:srcRect b="0" l="5336" r="40594" t="6603"/>
          <a:stretch/>
        </p:blipFill>
        <p:spPr>
          <a:xfrm>
            <a:off x="-8079" y="-15958"/>
            <a:ext cx="2200651" cy="2138376"/>
          </a:xfrm>
          <a:prstGeom prst="rect">
            <a:avLst/>
          </a:prstGeom>
          <a:noFill/>
          <a:ln>
            <a:noFill/>
          </a:ln>
        </p:spPr>
      </p:pic>
      <p:sp>
        <p:nvSpPr>
          <p:cNvPr id="53" name="Google Shape;53;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4" name="Google Shape;54;p6"/>
          <p:cNvSpPr txBox="1"/>
          <p:nvPr>
            <p:ph idx="1" type="subTitle"/>
          </p:nvPr>
        </p:nvSpPr>
        <p:spPr>
          <a:xfrm>
            <a:off x="4837600" y="1329975"/>
            <a:ext cx="3576600" cy="24834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Clr>
                <a:srgbClr val="42FFB7"/>
              </a:buClr>
              <a:buSzPts val="800"/>
              <a:buFont typeface="Nunito Light"/>
              <a:buChar char="◂"/>
              <a:defRPr sz="1200">
                <a:solidFill>
                  <a:schemeClr val="dk2"/>
                </a:solidFill>
              </a:defRPr>
            </a:lvl1pPr>
            <a:lvl2pPr lvl="1" rtl="0">
              <a:lnSpc>
                <a:spcPct val="100000"/>
              </a:lnSpc>
              <a:spcBef>
                <a:spcPts val="0"/>
              </a:spcBef>
              <a:spcAft>
                <a:spcPts val="0"/>
              </a:spcAft>
              <a:buClr>
                <a:srgbClr val="FFC800"/>
              </a:buClr>
              <a:buSzPts val="1200"/>
              <a:buFont typeface="Nunito Light"/>
              <a:buChar char="◂"/>
              <a:defRPr sz="1200">
                <a:solidFill>
                  <a:schemeClr val="dk2"/>
                </a:solidFill>
              </a:defRPr>
            </a:lvl2pPr>
            <a:lvl3pPr lvl="2" rtl="0">
              <a:lnSpc>
                <a:spcPct val="100000"/>
              </a:lnSpc>
              <a:spcBef>
                <a:spcPts val="0"/>
              </a:spcBef>
              <a:spcAft>
                <a:spcPts val="0"/>
              </a:spcAft>
              <a:buClr>
                <a:srgbClr val="FFC800"/>
              </a:buClr>
              <a:buSzPts val="1200"/>
              <a:buFont typeface="Nunito Light"/>
              <a:buChar char="◂"/>
              <a:defRPr sz="1200">
                <a:solidFill>
                  <a:schemeClr val="dk2"/>
                </a:solidFill>
              </a:defRPr>
            </a:lvl3pPr>
            <a:lvl4pPr lvl="3" rtl="0">
              <a:lnSpc>
                <a:spcPct val="100000"/>
              </a:lnSpc>
              <a:spcBef>
                <a:spcPts val="0"/>
              </a:spcBef>
              <a:spcAft>
                <a:spcPts val="0"/>
              </a:spcAft>
              <a:buClr>
                <a:srgbClr val="FFC800"/>
              </a:buClr>
              <a:buSzPts val="1200"/>
              <a:buFont typeface="Nunito Light"/>
              <a:buChar char="◂"/>
              <a:defRPr sz="1200">
                <a:solidFill>
                  <a:schemeClr val="dk2"/>
                </a:solidFill>
              </a:defRPr>
            </a:lvl4pPr>
            <a:lvl5pPr lvl="4" rtl="0">
              <a:lnSpc>
                <a:spcPct val="100000"/>
              </a:lnSpc>
              <a:spcBef>
                <a:spcPts val="0"/>
              </a:spcBef>
              <a:spcAft>
                <a:spcPts val="0"/>
              </a:spcAft>
              <a:buClr>
                <a:srgbClr val="434343"/>
              </a:buClr>
              <a:buSzPts val="1200"/>
              <a:buFont typeface="Nunito Light"/>
              <a:buChar char="○"/>
              <a:defRPr sz="1200">
                <a:solidFill>
                  <a:schemeClr val="dk2"/>
                </a:solidFill>
              </a:defRPr>
            </a:lvl5pPr>
            <a:lvl6pPr lvl="5" rtl="0">
              <a:lnSpc>
                <a:spcPct val="100000"/>
              </a:lnSpc>
              <a:spcBef>
                <a:spcPts val="0"/>
              </a:spcBef>
              <a:spcAft>
                <a:spcPts val="0"/>
              </a:spcAft>
              <a:buClr>
                <a:srgbClr val="434343"/>
              </a:buClr>
              <a:buSzPts val="1200"/>
              <a:buFont typeface="Nunito Light"/>
              <a:buChar char="■"/>
              <a:defRPr sz="1200">
                <a:solidFill>
                  <a:schemeClr val="dk2"/>
                </a:solidFill>
              </a:defRPr>
            </a:lvl6pPr>
            <a:lvl7pPr lvl="6" rtl="0">
              <a:lnSpc>
                <a:spcPct val="100000"/>
              </a:lnSpc>
              <a:spcBef>
                <a:spcPts val="0"/>
              </a:spcBef>
              <a:spcAft>
                <a:spcPts val="0"/>
              </a:spcAft>
              <a:buClr>
                <a:srgbClr val="434343"/>
              </a:buClr>
              <a:buSzPts val="1200"/>
              <a:buFont typeface="Nunito Light"/>
              <a:buChar char="●"/>
              <a:defRPr sz="1200">
                <a:solidFill>
                  <a:schemeClr val="dk2"/>
                </a:solidFill>
              </a:defRPr>
            </a:lvl7pPr>
            <a:lvl8pPr lvl="7" rtl="0">
              <a:lnSpc>
                <a:spcPct val="100000"/>
              </a:lnSpc>
              <a:spcBef>
                <a:spcPts val="0"/>
              </a:spcBef>
              <a:spcAft>
                <a:spcPts val="0"/>
              </a:spcAft>
              <a:buClr>
                <a:srgbClr val="434343"/>
              </a:buClr>
              <a:buSzPts val="1200"/>
              <a:buFont typeface="Nunito Light"/>
              <a:buChar char="○"/>
              <a:defRPr sz="1200">
                <a:solidFill>
                  <a:schemeClr val="dk2"/>
                </a:solidFill>
              </a:defRPr>
            </a:lvl8pPr>
            <a:lvl9pPr lvl="8" rtl="0">
              <a:lnSpc>
                <a:spcPct val="100000"/>
              </a:lnSpc>
              <a:spcBef>
                <a:spcPts val="0"/>
              </a:spcBef>
              <a:spcAft>
                <a:spcPts val="0"/>
              </a:spcAft>
              <a:buClr>
                <a:srgbClr val="434343"/>
              </a:buClr>
              <a:buSzPts val="1200"/>
              <a:buFont typeface="Nunito Light"/>
              <a:buChar char="■"/>
              <a:defRPr sz="1200">
                <a:solidFill>
                  <a:schemeClr val="dk2"/>
                </a:solidFill>
              </a:defRPr>
            </a:lvl9pPr>
          </a:lstStyle>
          <a:p/>
        </p:txBody>
      </p:sp>
      <p:cxnSp>
        <p:nvCxnSpPr>
          <p:cNvPr id="55" name="Google Shape;55;p6"/>
          <p:cNvCxnSpPr/>
          <p:nvPr/>
        </p:nvCxnSpPr>
        <p:spPr>
          <a:xfrm>
            <a:off x="4572000" y="1228200"/>
            <a:ext cx="0" cy="2687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bg>
      <p:bgPr>
        <a:gradFill>
          <a:gsLst>
            <a:gs pos="0">
              <a:schemeClr val="dk1"/>
            </a:gs>
            <a:gs pos="100000">
              <a:schemeClr val="lt1"/>
            </a:gs>
          </a:gsLst>
          <a:lin ang="5400700" scaled="0"/>
        </a:gradFill>
      </p:bgPr>
    </p:bg>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0" l="5336" r="40594" t="6603"/>
          <a:stretch/>
        </p:blipFill>
        <p:spPr>
          <a:xfrm rot="10800000">
            <a:off x="5545433" y="1663076"/>
            <a:ext cx="3614626" cy="3512349"/>
          </a:xfrm>
          <a:prstGeom prst="rect">
            <a:avLst/>
          </a:prstGeom>
          <a:noFill/>
          <a:ln>
            <a:noFill/>
          </a:ln>
        </p:spPr>
      </p:pic>
      <p:sp>
        <p:nvSpPr>
          <p:cNvPr id="58" name="Google Shape;58;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59" name="Google Shape;59;p7"/>
          <p:cNvCxnSpPr/>
          <p:nvPr/>
        </p:nvCxnSpPr>
        <p:spPr>
          <a:xfrm>
            <a:off x="3444375" y="2693550"/>
            <a:ext cx="1797900" cy="0"/>
          </a:xfrm>
          <a:prstGeom prst="straightConnector1">
            <a:avLst/>
          </a:prstGeom>
          <a:noFill/>
          <a:ln cap="flat" cmpd="sng" w="19050">
            <a:solidFill>
              <a:schemeClr val="dk2"/>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4800"/>
              <a:buNone/>
              <a:defRPr sz="48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bg>
      <p:bgPr>
        <a:gradFill>
          <a:gsLst>
            <a:gs pos="0">
              <a:schemeClr val="dk1"/>
            </a:gs>
            <a:gs pos="100000">
              <a:schemeClr val="lt1"/>
            </a:gs>
          </a:gsLst>
          <a:lin ang="5400700" scaled="0"/>
        </a:gradFill>
      </p:bgPr>
    </p:bg>
    <p:spTree>
      <p:nvGrpSpPr>
        <p:cNvPr id="6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b="0" l="5336" r="40594" t="6603"/>
          <a:stretch/>
        </p:blipFill>
        <p:spPr>
          <a:xfrm flipH="1">
            <a:off x="6951325" y="-15958"/>
            <a:ext cx="2200651" cy="2138376"/>
          </a:xfrm>
          <a:prstGeom prst="rect">
            <a:avLst/>
          </a:prstGeom>
          <a:noFill/>
          <a:ln>
            <a:noFill/>
          </a:ln>
        </p:spPr>
      </p:pic>
      <p:sp>
        <p:nvSpPr>
          <p:cNvPr id="63" name="Google Shape;63;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64" name="Google Shape;64;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5" name="Google Shape;65;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6" name="Google Shape;66;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7" name="Google Shape;67;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8" name="Google Shape;68;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9" name="Google Shape;69;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bg>
      <p:bgPr>
        <a:gradFill>
          <a:gsLst>
            <a:gs pos="0">
              <a:schemeClr val="dk1"/>
            </a:gs>
            <a:gs pos="100000">
              <a:schemeClr val="lt1"/>
            </a:gs>
          </a:gsLst>
          <a:lin ang="5400700" scaled="0"/>
        </a:gradFill>
      </p:bgPr>
    </p:bg>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0" l="5336" r="40594" t="6603"/>
          <a:stretch/>
        </p:blipFill>
        <p:spPr>
          <a:xfrm>
            <a:off x="158" y="-15957"/>
            <a:ext cx="3614626" cy="3512349"/>
          </a:xfrm>
          <a:prstGeom prst="rect">
            <a:avLst/>
          </a:prstGeom>
          <a:noFill/>
          <a:ln>
            <a:noFill/>
          </a:ln>
        </p:spPr>
      </p:pic>
      <p:sp>
        <p:nvSpPr>
          <p:cNvPr id="72" name="Google Shape;72;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3" name="Google Shape;73;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74" name="Google Shape;74;p9"/>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pic>
        <p:nvPicPr>
          <p:cNvPr id="75" name="Google Shape;75;p9"/>
          <p:cNvPicPr preferRelativeResize="0"/>
          <p:nvPr/>
        </p:nvPicPr>
        <p:blipFill rotWithShape="1">
          <a:blip r:embed="rId2">
            <a:alphaModFix/>
          </a:blip>
          <a:srcRect b="0" l="5336" r="40594" t="6603"/>
          <a:stretch/>
        </p:blipFill>
        <p:spPr>
          <a:xfrm rot="10800000">
            <a:off x="5545433" y="1663076"/>
            <a:ext cx="3614626" cy="35123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bg>
      <p:bgPr>
        <a:gradFill>
          <a:gsLst>
            <a:gs pos="0">
              <a:schemeClr val="dk1"/>
            </a:gs>
            <a:gs pos="100000">
              <a:schemeClr val="lt1"/>
            </a:gs>
          </a:gsLst>
          <a:lin ang="5400700" scaled="0"/>
        </a:gradFill>
      </p:bgPr>
    </p:bg>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0" l="5336" r="40594" t="6603"/>
          <a:stretch/>
        </p:blipFill>
        <p:spPr>
          <a:xfrm>
            <a:off x="-8079" y="-15958"/>
            <a:ext cx="2200651" cy="2138376"/>
          </a:xfrm>
          <a:prstGeom prst="rect">
            <a:avLst/>
          </a:prstGeom>
          <a:noFill/>
          <a:ln>
            <a:noFill/>
          </a:ln>
        </p:spPr>
      </p:pic>
      <p:sp>
        <p:nvSpPr>
          <p:cNvPr id="78" name="Google Shape;78;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79" name="Google Shape;79;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80" name="Google Shape;80;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1" name="Google Shape;81;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sp>
        <p:nvSpPr>
          <p:cNvPr id="82" name="Google Shape;82;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100000">
              <a:schemeClr val="lt1"/>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20.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25.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6.jpg"/><Relationship Id="rId5" Type="http://schemas.openxmlformats.org/officeDocument/2006/relationships/image" Target="../media/image30.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33.png"/><Relationship Id="rId9"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18.png"/><Relationship Id="rId9"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png"/><Relationship Id="rId8"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33.png"/><Relationship Id="rId9"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0.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44.png"/><Relationship Id="rId8"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48.png"/><Relationship Id="rId7"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9.png"/><Relationship Id="rId8"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jpg"/><Relationship Id="rId4" Type="http://schemas.openxmlformats.org/officeDocument/2006/relationships/image" Target="../media/image48.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46.png"/><Relationship Id="rId7"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4.png"/></Relationships>
</file>

<file path=ppt/slides/_rels/slide2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6.jpg"/><Relationship Id="rId4" Type="http://schemas.openxmlformats.org/officeDocument/2006/relationships/image" Target="../media/image23.png"/><Relationship Id="rId9" Type="http://schemas.openxmlformats.org/officeDocument/2006/relationships/image" Target="../media/image48.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56.png"/><Relationship Id="rId5" Type="http://schemas.openxmlformats.org/officeDocument/2006/relationships/image" Target="../media/image64.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13.png"/><Relationship Id="rId8"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7.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hyperlink" Target="https://www.figma.com/proto/hj37Hp9a3N7DWExdNbAEIv/Grove-Medium-Fi-Prototype?node-id=173%3A347&amp;scaling=scale-down&amp;page-id=0%3A3&amp;starting-point-node-id=173%3A34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75.png"/><Relationship Id="rId6"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22.jp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22.jp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113" name="Shape 113"/>
        <p:cNvGrpSpPr/>
        <p:nvPr/>
      </p:nvGrpSpPr>
      <p:grpSpPr>
        <a:xfrm>
          <a:off x="0" y="0"/>
          <a:ext cx="0" cy="0"/>
          <a:chOff x="0" y="0"/>
          <a:chExt cx="0" cy="0"/>
        </a:xfrm>
      </p:grpSpPr>
      <p:sp>
        <p:nvSpPr>
          <p:cNvPr id="114" name="Google Shape;114;p17"/>
          <p:cNvSpPr txBox="1"/>
          <p:nvPr>
            <p:ph type="ctrTitle"/>
          </p:nvPr>
        </p:nvSpPr>
        <p:spPr>
          <a:xfrm flipH="1">
            <a:off x="268925" y="3634325"/>
            <a:ext cx="29511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grove</a:t>
            </a:r>
            <a:endParaRPr/>
          </a:p>
        </p:txBody>
      </p:sp>
      <p:sp>
        <p:nvSpPr>
          <p:cNvPr id="115" name="Google Shape;115;p17"/>
          <p:cNvSpPr txBox="1"/>
          <p:nvPr>
            <p:ph idx="1" type="subTitle"/>
          </p:nvPr>
        </p:nvSpPr>
        <p:spPr>
          <a:xfrm flipH="1">
            <a:off x="322025" y="4270225"/>
            <a:ext cx="29511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 sz="1900"/>
              <a:t>Medium-fi Prototype</a:t>
            </a:r>
            <a:endParaRPr i="1" sz="1900"/>
          </a:p>
        </p:txBody>
      </p:sp>
      <p:pic>
        <p:nvPicPr>
          <p:cNvPr id="116" name="Google Shape;116;p17"/>
          <p:cNvPicPr preferRelativeResize="0"/>
          <p:nvPr/>
        </p:nvPicPr>
        <p:blipFill>
          <a:blip r:embed="rId3">
            <a:alphaModFix/>
          </a:blip>
          <a:stretch>
            <a:fillRect/>
          </a:stretch>
        </p:blipFill>
        <p:spPr>
          <a:xfrm>
            <a:off x="2413600" y="-1036375"/>
            <a:ext cx="1800000" cy="3556500"/>
          </a:xfrm>
          <a:prstGeom prst="roundRect">
            <a:avLst>
              <a:gd fmla="val 16667" name="adj"/>
            </a:avLst>
          </a:prstGeom>
          <a:noFill/>
          <a:ln>
            <a:noFill/>
          </a:ln>
        </p:spPr>
      </p:pic>
      <p:pic>
        <p:nvPicPr>
          <p:cNvPr id="117" name="Google Shape;117;p17"/>
          <p:cNvPicPr preferRelativeResize="0"/>
          <p:nvPr/>
        </p:nvPicPr>
        <p:blipFill>
          <a:blip r:embed="rId4">
            <a:alphaModFix/>
          </a:blip>
          <a:stretch>
            <a:fillRect/>
          </a:stretch>
        </p:blipFill>
        <p:spPr>
          <a:xfrm>
            <a:off x="5027130" y="2608175"/>
            <a:ext cx="1800000" cy="3576000"/>
          </a:xfrm>
          <a:prstGeom prst="roundRect">
            <a:avLst>
              <a:gd fmla="val 16667" name="adj"/>
            </a:avLst>
          </a:prstGeom>
          <a:noFill/>
          <a:ln>
            <a:noFill/>
          </a:ln>
        </p:spPr>
      </p:pic>
      <p:pic>
        <p:nvPicPr>
          <p:cNvPr id="118" name="Google Shape;118;p17"/>
          <p:cNvPicPr preferRelativeResize="0"/>
          <p:nvPr/>
        </p:nvPicPr>
        <p:blipFill>
          <a:blip r:embed="rId5">
            <a:alphaModFix/>
          </a:blip>
          <a:stretch>
            <a:fillRect/>
          </a:stretch>
        </p:blipFill>
        <p:spPr>
          <a:xfrm>
            <a:off x="6307950" y="-1003075"/>
            <a:ext cx="1800000" cy="3523200"/>
          </a:xfrm>
          <a:prstGeom prst="roundRect">
            <a:avLst>
              <a:gd fmla="val 16667" name="adj"/>
            </a:avLst>
          </a:prstGeom>
          <a:noFill/>
          <a:ln>
            <a:noFill/>
          </a:ln>
        </p:spPr>
      </p:pic>
      <p:pic>
        <p:nvPicPr>
          <p:cNvPr id="119" name="Google Shape;119;p17"/>
          <p:cNvPicPr preferRelativeResize="0"/>
          <p:nvPr/>
        </p:nvPicPr>
        <p:blipFill>
          <a:blip r:embed="rId6">
            <a:alphaModFix/>
          </a:blip>
          <a:stretch>
            <a:fillRect/>
          </a:stretch>
        </p:blipFill>
        <p:spPr>
          <a:xfrm>
            <a:off x="4360775" y="-984175"/>
            <a:ext cx="1800000" cy="3504300"/>
          </a:xfrm>
          <a:prstGeom prst="roundRect">
            <a:avLst>
              <a:gd fmla="val 16667" name="adj"/>
            </a:avLst>
          </a:prstGeom>
          <a:noFill/>
          <a:ln>
            <a:noFill/>
          </a:ln>
        </p:spPr>
      </p:pic>
      <p:pic>
        <p:nvPicPr>
          <p:cNvPr id="120" name="Google Shape;120;p17"/>
          <p:cNvPicPr preferRelativeResize="0"/>
          <p:nvPr/>
        </p:nvPicPr>
        <p:blipFill>
          <a:blip r:embed="rId7">
            <a:alphaModFix/>
          </a:blip>
          <a:stretch>
            <a:fillRect/>
          </a:stretch>
        </p:blipFill>
        <p:spPr>
          <a:xfrm>
            <a:off x="3042579" y="2608175"/>
            <a:ext cx="1800000" cy="3528300"/>
          </a:xfrm>
          <a:prstGeom prst="roundRect">
            <a:avLst>
              <a:gd fmla="val 16667" name="adj"/>
            </a:avLst>
          </a:prstGeom>
          <a:noFill/>
          <a:ln>
            <a:noFill/>
          </a:ln>
        </p:spPr>
      </p:pic>
      <p:sp>
        <p:nvSpPr>
          <p:cNvPr id="121" name="Google Shape;121;p17"/>
          <p:cNvSpPr txBox="1"/>
          <p:nvPr>
            <p:ph idx="1" type="subTitle"/>
          </p:nvPr>
        </p:nvSpPr>
        <p:spPr>
          <a:xfrm flipH="1">
            <a:off x="322025" y="4641825"/>
            <a:ext cx="29511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t>Amelia, Chris, Jasmine and Tiff</a:t>
            </a:r>
            <a:endParaRPr sz="1100"/>
          </a:p>
        </p:txBody>
      </p:sp>
      <p:pic>
        <p:nvPicPr>
          <p:cNvPr id="122" name="Google Shape;122;p17"/>
          <p:cNvPicPr preferRelativeResize="0"/>
          <p:nvPr/>
        </p:nvPicPr>
        <p:blipFill>
          <a:blip r:embed="rId8">
            <a:alphaModFix/>
          </a:blip>
          <a:stretch>
            <a:fillRect/>
          </a:stretch>
        </p:blipFill>
        <p:spPr>
          <a:xfrm>
            <a:off x="7011665" y="2608175"/>
            <a:ext cx="1800000" cy="35331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22" name="Shape 322"/>
        <p:cNvGrpSpPr/>
        <p:nvPr/>
      </p:nvGrpSpPr>
      <p:grpSpPr>
        <a:xfrm>
          <a:off x="0" y="0"/>
          <a:ext cx="0" cy="0"/>
          <a:chOff x="0" y="0"/>
          <a:chExt cx="0" cy="0"/>
        </a:xfrm>
      </p:grpSpPr>
      <p:sp>
        <p:nvSpPr>
          <p:cNvPr id="323" name="Google Shape;323;p26"/>
          <p:cNvSpPr txBox="1"/>
          <p:nvPr>
            <p:ph type="ctrTitle"/>
          </p:nvPr>
        </p:nvSpPr>
        <p:spPr>
          <a:xfrm flipH="1">
            <a:off x="584325" y="2202150"/>
            <a:ext cx="3176700" cy="8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#2</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Dynamic profile</a:t>
            </a:r>
            <a:endParaRPr/>
          </a:p>
          <a:p>
            <a:pPr indent="0" lvl="0" marL="0" rtl="0" algn="l">
              <a:spcBef>
                <a:spcPts val="0"/>
              </a:spcBef>
              <a:spcAft>
                <a:spcPts val="0"/>
              </a:spcAft>
              <a:buNone/>
            </a:pPr>
            <a:r>
              <a:rPr lang="es"/>
              <a:t>screen</a:t>
            </a:r>
            <a:endParaRPr/>
          </a:p>
          <a:p>
            <a:pPr indent="0" lvl="0" marL="0" rtl="0" algn="l">
              <a:spcBef>
                <a:spcPts val="0"/>
              </a:spcBef>
              <a:spcAft>
                <a:spcPts val="0"/>
              </a:spcAft>
              <a:buNone/>
            </a:pPr>
            <a:r>
              <a:rPr i="1" lang="es" sz="1400">
                <a:latin typeface="Roboto Condensed"/>
                <a:ea typeface="Roboto Condensed"/>
                <a:cs typeface="Roboto Condensed"/>
                <a:sym typeface="Roboto Condensed"/>
              </a:rPr>
              <a:t>(i.e.  where you set information about your preferences for automated hangouts in a week)</a:t>
            </a:r>
            <a:endParaRPr/>
          </a:p>
        </p:txBody>
      </p:sp>
      <p:pic>
        <p:nvPicPr>
          <p:cNvPr id="324" name="Google Shape;324;p26"/>
          <p:cNvPicPr preferRelativeResize="0"/>
          <p:nvPr/>
        </p:nvPicPr>
        <p:blipFill rotWithShape="1">
          <a:blip r:embed="rId3">
            <a:alphaModFix/>
          </a:blip>
          <a:srcRect b="53254" l="6624" r="62099" t="581"/>
          <a:stretch/>
        </p:blipFill>
        <p:spPr>
          <a:xfrm>
            <a:off x="3809315" y="749318"/>
            <a:ext cx="2020669" cy="3797273"/>
          </a:xfrm>
          <a:prstGeom prst="roundRect">
            <a:avLst>
              <a:gd fmla="val 16667" name="adj"/>
            </a:avLst>
          </a:prstGeom>
          <a:noFill/>
          <a:ln>
            <a:noFill/>
          </a:ln>
        </p:spPr>
      </p:pic>
      <p:sp>
        <p:nvSpPr>
          <p:cNvPr id="325" name="Google Shape;325;p26"/>
          <p:cNvSpPr/>
          <p:nvPr/>
        </p:nvSpPr>
        <p:spPr>
          <a:xfrm>
            <a:off x="59476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6"/>
          <p:cNvPicPr preferRelativeResize="0"/>
          <p:nvPr/>
        </p:nvPicPr>
        <p:blipFill rotWithShape="1">
          <a:blip r:embed="rId4">
            <a:alphaModFix/>
          </a:blip>
          <a:srcRect b="7007" l="0" r="0" t="911"/>
          <a:stretch/>
        </p:blipFill>
        <p:spPr>
          <a:xfrm>
            <a:off x="3987300" y="1058925"/>
            <a:ext cx="1664699" cy="3325028"/>
          </a:xfrm>
          <a:prstGeom prst="rect">
            <a:avLst/>
          </a:prstGeom>
          <a:noFill/>
          <a:ln>
            <a:noFill/>
          </a:ln>
        </p:spPr>
      </p:pic>
      <p:pic>
        <p:nvPicPr>
          <p:cNvPr id="327" name="Google Shape;327;p26"/>
          <p:cNvPicPr preferRelativeResize="0"/>
          <p:nvPr/>
        </p:nvPicPr>
        <p:blipFill>
          <a:blip r:embed="rId5">
            <a:alphaModFix/>
          </a:blip>
          <a:stretch>
            <a:fillRect/>
          </a:stretch>
        </p:blipFill>
        <p:spPr>
          <a:xfrm>
            <a:off x="6473675" y="748950"/>
            <a:ext cx="1899000" cy="37980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31" name="Shape 331"/>
        <p:cNvGrpSpPr/>
        <p:nvPr/>
      </p:nvGrpSpPr>
      <p:grpSpPr>
        <a:xfrm>
          <a:off x="0" y="0"/>
          <a:ext cx="0" cy="0"/>
          <a:chOff x="0" y="0"/>
          <a:chExt cx="0" cy="0"/>
        </a:xfrm>
      </p:grpSpPr>
      <p:sp>
        <p:nvSpPr>
          <p:cNvPr id="332" name="Google Shape;332;p27"/>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Profile Screen</a:t>
            </a:r>
            <a:endParaRPr/>
          </a:p>
        </p:txBody>
      </p:sp>
      <p:sp>
        <p:nvSpPr>
          <p:cNvPr id="333" name="Google Shape;333;p27"/>
          <p:cNvSpPr txBox="1"/>
          <p:nvPr>
            <p:ph idx="1" type="subTitle"/>
          </p:nvPr>
        </p:nvSpPr>
        <p:spPr>
          <a:xfrm>
            <a:off x="2556950" y="1033225"/>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Cluttered screen</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Too many actions to do in one screen</a:t>
            </a:r>
            <a:endParaRPr sz="1100"/>
          </a:p>
        </p:txBody>
      </p:sp>
      <p:sp>
        <p:nvSpPr>
          <p:cNvPr id="334" name="Google Shape;334;p27"/>
          <p:cNvSpPr txBox="1"/>
          <p:nvPr>
            <p:ph idx="1" type="subTitle"/>
          </p:nvPr>
        </p:nvSpPr>
        <p:spPr>
          <a:xfrm>
            <a:off x="7169350" y="1033225"/>
            <a:ext cx="1664700" cy="14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New “Me this week”</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New simplified screen to update dynamic preferences for the week. Popups added for actually changing preferences to declutter main screen</a:t>
            </a:r>
            <a:endParaRPr sz="1100"/>
          </a:p>
        </p:txBody>
      </p:sp>
      <p:pic>
        <p:nvPicPr>
          <p:cNvPr id="335" name="Google Shape;335;p27"/>
          <p:cNvPicPr preferRelativeResize="0"/>
          <p:nvPr/>
        </p:nvPicPr>
        <p:blipFill rotWithShape="1">
          <a:blip r:embed="rId3">
            <a:alphaModFix/>
          </a:blip>
          <a:srcRect b="53254" l="6624" r="62099" t="581"/>
          <a:stretch/>
        </p:blipFill>
        <p:spPr>
          <a:xfrm>
            <a:off x="284990" y="1099306"/>
            <a:ext cx="2020800" cy="3797400"/>
          </a:xfrm>
          <a:prstGeom prst="roundRect">
            <a:avLst>
              <a:gd fmla="val 16667" name="adj"/>
            </a:avLst>
          </a:prstGeom>
          <a:noFill/>
          <a:ln>
            <a:noFill/>
          </a:ln>
        </p:spPr>
      </p:pic>
      <p:sp>
        <p:nvSpPr>
          <p:cNvPr id="336" name="Google Shape;336;p27"/>
          <p:cNvSpPr txBox="1"/>
          <p:nvPr>
            <p:ph idx="1" type="subTitle"/>
          </p:nvPr>
        </p:nvSpPr>
        <p:spPr>
          <a:xfrm>
            <a:off x="7169350" y="2644075"/>
            <a:ext cx="1664700" cy="22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Personal</a:t>
            </a:r>
            <a:r>
              <a:rPr b="1" lang="es" sz="1400">
                <a:highlight>
                  <a:srgbClr val="F1C232"/>
                </a:highlight>
                <a:latin typeface="Roboto Condensed"/>
                <a:ea typeface="Roboto Condensed"/>
                <a:cs typeface="Roboto Condensed"/>
                <a:sym typeface="Roboto Condensed"/>
              </a:rPr>
              <a:t> settings</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New “Me this week” page contributes to new clear differentiation between personal and friend settings–</a:t>
            </a:r>
            <a:r>
              <a:rPr b="1" lang="es" sz="1100">
                <a:latin typeface="Roboto Condensed"/>
                <a:ea typeface="Roboto Condensed"/>
                <a:cs typeface="Roboto Condensed"/>
                <a:sym typeface="Roboto Condensed"/>
              </a:rPr>
              <a:t>global frequency </a:t>
            </a:r>
            <a:r>
              <a:rPr lang="es" sz="1100"/>
              <a:t>is a personal setting (how many hangouts do you want across your friends), while hangout frequency with a particular person is a friend setting</a:t>
            </a:r>
            <a:endParaRPr sz="1100"/>
          </a:p>
        </p:txBody>
      </p:sp>
      <p:pic>
        <p:nvPicPr>
          <p:cNvPr id="337" name="Google Shape;337;p27"/>
          <p:cNvPicPr preferRelativeResize="0"/>
          <p:nvPr/>
        </p:nvPicPr>
        <p:blipFill rotWithShape="1">
          <a:blip r:embed="rId4">
            <a:alphaModFix/>
          </a:blip>
          <a:srcRect b="7007" l="0" r="0" t="911"/>
          <a:stretch/>
        </p:blipFill>
        <p:spPr>
          <a:xfrm>
            <a:off x="463050" y="1394263"/>
            <a:ext cx="1664699" cy="3325028"/>
          </a:xfrm>
          <a:prstGeom prst="rect">
            <a:avLst/>
          </a:prstGeom>
          <a:noFill/>
          <a:ln>
            <a:noFill/>
          </a:ln>
        </p:spPr>
      </p:pic>
      <p:sp>
        <p:nvSpPr>
          <p:cNvPr id="338" name="Google Shape;338;p27"/>
          <p:cNvSpPr txBox="1"/>
          <p:nvPr>
            <p:ph idx="1" type="subTitle"/>
          </p:nvPr>
        </p:nvSpPr>
        <p:spPr>
          <a:xfrm>
            <a:off x="2556950" y="1985725"/>
            <a:ext cx="1664700" cy="17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Confusing name</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“My profile” seems to imply static settings, things that you input when you first create an account, while preferences for hangouts are more dynamic–likely to be updated more frequently by users</a:t>
            </a:r>
            <a:endParaRPr sz="1100"/>
          </a:p>
        </p:txBody>
      </p:sp>
      <p:sp>
        <p:nvSpPr>
          <p:cNvPr id="339" name="Google Shape;339;p27"/>
          <p:cNvSpPr/>
          <p:nvPr/>
        </p:nvSpPr>
        <p:spPr>
          <a:xfrm>
            <a:off x="927000" y="2023300"/>
            <a:ext cx="842700" cy="2778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7"/>
          <p:cNvCxnSpPr>
            <a:stCxn id="338" idx="1"/>
            <a:endCxn id="339" idx="3"/>
          </p:cNvCxnSpPr>
          <p:nvPr/>
        </p:nvCxnSpPr>
        <p:spPr>
          <a:xfrm rot="10800000">
            <a:off x="1769750" y="2162275"/>
            <a:ext cx="787200" cy="695400"/>
          </a:xfrm>
          <a:prstGeom prst="curvedConnector3">
            <a:avLst>
              <a:gd fmla="val 50003" name="adj1"/>
            </a:avLst>
          </a:prstGeom>
          <a:noFill/>
          <a:ln cap="flat" cmpd="sng" w="19050">
            <a:solidFill>
              <a:srgbClr val="CC0000"/>
            </a:solidFill>
            <a:prstDash val="solid"/>
            <a:round/>
            <a:headEnd len="med" w="med" type="none"/>
            <a:tailEnd len="med" w="med" type="stealth"/>
          </a:ln>
        </p:spPr>
      </p:cxnSp>
      <p:pic>
        <p:nvPicPr>
          <p:cNvPr id="341" name="Google Shape;341;p27"/>
          <p:cNvPicPr preferRelativeResize="0"/>
          <p:nvPr/>
        </p:nvPicPr>
        <p:blipFill>
          <a:blip r:embed="rId5">
            <a:alphaModFix/>
          </a:blip>
          <a:stretch>
            <a:fillRect/>
          </a:stretch>
        </p:blipFill>
        <p:spPr>
          <a:xfrm>
            <a:off x="5034750" y="1099000"/>
            <a:ext cx="1899000" cy="3798000"/>
          </a:xfrm>
          <a:prstGeom prst="roundRect">
            <a:avLst>
              <a:gd fmla="val 16667" name="adj"/>
            </a:avLst>
          </a:prstGeom>
          <a:noFill/>
          <a:ln>
            <a:noFill/>
          </a:ln>
        </p:spPr>
      </p:pic>
      <p:cxnSp>
        <p:nvCxnSpPr>
          <p:cNvPr id="342" name="Google Shape;342;p27"/>
          <p:cNvCxnSpPr>
            <a:stCxn id="336" idx="1"/>
            <a:endCxn id="343" idx="3"/>
          </p:cNvCxnSpPr>
          <p:nvPr/>
        </p:nvCxnSpPr>
        <p:spPr>
          <a:xfrm rot="10800000">
            <a:off x="6745450" y="2182525"/>
            <a:ext cx="423900" cy="1587900"/>
          </a:xfrm>
          <a:prstGeom prst="curvedConnector3">
            <a:avLst>
              <a:gd fmla="val 50012" name="adj1"/>
            </a:avLst>
          </a:prstGeom>
          <a:noFill/>
          <a:ln cap="flat" cmpd="sng" w="19050">
            <a:solidFill>
              <a:srgbClr val="F1C232"/>
            </a:solidFill>
            <a:prstDash val="solid"/>
            <a:round/>
            <a:headEnd len="med" w="med" type="none"/>
            <a:tailEnd len="med" w="med" type="stealth"/>
          </a:ln>
        </p:spPr>
      </p:cxnSp>
      <p:cxnSp>
        <p:nvCxnSpPr>
          <p:cNvPr id="344" name="Google Shape;344;p27"/>
          <p:cNvCxnSpPr>
            <a:stCxn id="334" idx="1"/>
            <a:endCxn id="345" idx="3"/>
          </p:cNvCxnSpPr>
          <p:nvPr/>
        </p:nvCxnSpPr>
        <p:spPr>
          <a:xfrm rot="10800000">
            <a:off x="6466750" y="1428475"/>
            <a:ext cx="702600" cy="335100"/>
          </a:xfrm>
          <a:prstGeom prst="curvedConnector3">
            <a:avLst>
              <a:gd fmla="val 50007" name="adj1"/>
            </a:avLst>
          </a:prstGeom>
          <a:noFill/>
          <a:ln cap="flat" cmpd="sng" w="19050">
            <a:solidFill>
              <a:srgbClr val="F1C232"/>
            </a:solidFill>
            <a:prstDash val="solid"/>
            <a:round/>
            <a:headEnd len="med" w="med" type="none"/>
            <a:tailEnd len="med" w="med" type="stealth"/>
          </a:ln>
        </p:spPr>
      </p:cxnSp>
      <p:sp>
        <p:nvSpPr>
          <p:cNvPr id="343" name="Google Shape;343;p27"/>
          <p:cNvSpPr/>
          <p:nvPr/>
        </p:nvSpPr>
        <p:spPr>
          <a:xfrm>
            <a:off x="5223150" y="1847275"/>
            <a:ext cx="1522200" cy="6705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5539950" y="1352800"/>
            <a:ext cx="926700" cy="1512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49" name="Shape 349"/>
        <p:cNvGrpSpPr/>
        <p:nvPr/>
      </p:nvGrpSpPr>
      <p:grpSpPr>
        <a:xfrm>
          <a:off x="0" y="0"/>
          <a:ext cx="0" cy="0"/>
          <a:chOff x="0" y="0"/>
          <a:chExt cx="0" cy="0"/>
        </a:xfrm>
      </p:grpSpPr>
      <p:sp>
        <p:nvSpPr>
          <p:cNvPr id="350" name="Google Shape;350;p28"/>
          <p:cNvSpPr txBox="1"/>
          <p:nvPr>
            <p:ph type="ctrTitle"/>
          </p:nvPr>
        </p:nvSpPr>
        <p:spPr>
          <a:xfrm flipH="1">
            <a:off x="584200" y="2202150"/>
            <a:ext cx="3956100" cy="8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#3</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Friend</a:t>
            </a:r>
            <a:r>
              <a:rPr lang="es"/>
              <a:t> Screen</a:t>
            </a:r>
            <a:endParaRPr/>
          </a:p>
        </p:txBody>
      </p:sp>
      <p:pic>
        <p:nvPicPr>
          <p:cNvPr id="351" name="Google Shape;351;p28"/>
          <p:cNvPicPr preferRelativeResize="0"/>
          <p:nvPr/>
        </p:nvPicPr>
        <p:blipFill rotWithShape="1">
          <a:blip r:embed="rId3">
            <a:alphaModFix/>
          </a:blip>
          <a:srcRect b="53254" l="6624" r="62099" t="581"/>
          <a:stretch/>
        </p:blipFill>
        <p:spPr>
          <a:xfrm>
            <a:off x="3809315" y="749318"/>
            <a:ext cx="2020800" cy="3797400"/>
          </a:xfrm>
          <a:prstGeom prst="roundRect">
            <a:avLst>
              <a:gd fmla="val 16667" name="adj"/>
            </a:avLst>
          </a:prstGeom>
          <a:noFill/>
          <a:ln>
            <a:noFill/>
          </a:ln>
        </p:spPr>
      </p:pic>
      <p:sp>
        <p:nvSpPr>
          <p:cNvPr id="352" name="Google Shape;352;p28"/>
          <p:cNvSpPr/>
          <p:nvPr/>
        </p:nvSpPr>
        <p:spPr>
          <a:xfrm>
            <a:off x="59476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28"/>
          <p:cNvPicPr preferRelativeResize="0"/>
          <p:nvPr/>
        </p:nvPicPr>
        <p:blipFill rotWithShape="1">
          <a:blip r:embed="rId4">
            <a:alphaModFix/>
          </a:blip>
          <a:srcRect b="11109" l="0" r="0" t="1828"/>
          <a:stretch/>
        </p:blipFill>
        <p:spPr>
          <a:xfrm>
            <a:off x="3961000" y="1046750"/>
            <a:ext cx="1717438" cy="3349400"/>
          </a:xfrm>
          <a:prstGeom prst="rect">
            <a:avLst/>
          </a:prstGeom>
          <a:noFill/>
          <a:ln>
            <a:noFill/>
          </a:ln>
        </p:spPr>
      </p:pic>
      <p:pic>
        <p:nvPicPr>
          <p:cNvPr id="354" name="Google Shape;354;p28"/>
          <p:cNvPicPr preferRelativeResize="0"/>
          <p:nvPr/>
        </p:nvPicPr>
        <p:blipFill>
          <a:blip r:embed="rId5">
            <a:alphaModFix/>
          </a:blip>
          <a:stretch>
            <a:fillRect/>
          </a:stretch>
        </p:blipFill>
        <p:spPr>
          <a:xfrm>
            <a:off x="6473531" y="748950"/>
            <a:ext cx="1938900" cy="37980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58" name="Shape 358"/>
        <p:cNvGrpSpPr/>
        <p:nvPr/>
      </p:nvGrpSpPr>
      <p:grpSpPr>
        <a:xfrm>
          <a:off x="0" y="0"/>
          <a:ext cx="0" cy="0"/>
          <a:chOff x="0" y="0"/>
          <a:chExt cx="0" cy="0"/>
        </a:xfrm>
      </p:grpSpPr>
      <p:sp>
        <p:nvSpPr>
          <p:cNvPr id="359" name="Google Shape;359;p29"/>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Friend Screen</a:t>
            </a:r>
            <a:endParaRPr/>
          </a:p>
        </p:txBody>
      </p:sp>
      <p:sp>
        <p:nvSpPr>
          <p:cNvPr id="360" name="Google Shape;360;p29"/>
          <p:cNvSpPr txBox="1"/>
          <p:nvPr>
            <p:ph idx="1" type="subTitle"/>
          </p:nvPr>
        </p:nvSpPr>
        <p:spPr>
          <a:xfrm>
            <a:off x="2556950" y="1033225"/>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Confusing language</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“Frequency of communication” not intuitive–what does it mean to “increase frequency” with a friend? How does that contribute to deepening the friendship?</a:t>
            </a:r>
            <a:endParaRPr sz="1100"/>
          </a:p>
        </p:txBody>
      </p:sp>
      <p:sp>
        <p:nvSpPr>
          <p:cNvPr id="361" name="Google Shape;361;p29"/>
          <p:cNvSpPr txBox="1"/>
          <p:nvPr>
            <p:ph idx="1" type="subTitle"/>
          </p:nvPr>
        </p:nvSpPr>
        <p:spPr>
          <a:xfrm>
            <a:off x="7169350" y="1033225"/>
            <a:ext cx="1664700" cy="14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Simple frequency</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Simplified interface and clearer language for setting frequency preferences–set number of times you want to hang out with a particular person</a:t>
            </a:r>
            <a:endParaRPr sz="1100"/>
          </a:p>
        </p:txBody>
      </p:sp>
      <p:pic>
        <p:nvPicPr>
          <p:cNvPr id="362" name="Google Shape;362;p29"/>
          <p:cNvPicPr preferRelativeResize="0"/>
          <p:nvPr/>
        </p:nvPicPr>
        <p:blipFill rotWithShape="1">
          <a:blip r:embed="rId3">
            <a:alphaModFix/>
          </a:blip>
          <a:srcRect b="53254" l="6624" r="62099" t="581"/>
          <a:stretch/>
        </p:blipFill>
        <p:spPr>
          <a:xfrm>
            <a:off x="284990" y="1099306"/>
            <a:ext cx="2020800" cy="3797400"/>
          </a:xfrm>
          <a:prstGeom prst="roundRect">
            <a:avLst>
              <a:gd fmla="val 16667" name="adj"/>
            </a:avLst>
          </a:prstGeom>
          <a:noFill/>
          <a:ln>
            <a:noFill/>
          </a:ln>
        </p:spPr>
      </p:pic>
      <p:pic>
        <p:nvPicPr>
          <p:cNvPr id="363" name="Google Shape;363;p29"/>
          <p:cNvPicPr preferRelativeResize="0"/>
          <p:nvPr/>
        </p:nvPicPr>
        <p:blipFill rotWithShape="1">
          <a:blip r:embed="rId4">
            <a:alphaModFix/>
          </a:blip>
          <a:srcRect b="11109" l="0" r="0" t="1828"/>
          <a:stretch/>
        </p:blipFill>
        <p:spPr>
          <a:xfrm>
            <a:off x="440713" y="1383250"/>
            <a:ext cx="1717438" cy="3349400"/>
          </a:xfrm>
          <a:prstGeom prst="rect">
            <a:avLst/>
          </a:prstGeom>
          <a:noFill/>
          <a:ln>
            <a:noFill/>
          </a:ln>
        </p:spPr>
      </p:pic>
      <p:sp>
        <p:nvSpPr>
          <p:cNvPr id="364" name="Google Shape;364;p29"/>
          <p:cNvSpPr/>
          <p:nvPr/>
        </p:nvSpPr>
        <p:spPr>
          <a:xfrm>
            <a:off x="543075" y="3948163"/>
            <a:ext cx="1464300" cy="784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29"/>
          <p:cNvCxnSpPr>
            <a:stCxn id="360" idx="1"/>
            <a:endCxn id="364" idx="3"/>
          </p:cNvCxnSpPr>
          <p:nvPr/>
        </p:nvCxnSpPr>
        <p:spPr>
          <a:xfrm flipH="1">
            <a:off x="2007350" y="1268575"/>
            <a:ext cx="549600" cy="3071700"/>
          </a:xfrm>
          <a:prstGeom prst="curvedConnector3">
            <a:avLst>
              <a:gd fmla="val 49998" name="adj1"/>
            </a:avLst>
          </a:prstGeom>
          <a:noFill/>
          <a:ln cap="flat" cmpd="sng" w="19050">
            <a:solidFill>
              <a:srgbClr val="CC0000"/>
            </a:solidFill>
            <a:prstDash val="solid"/>
            <a:round/>
            <a:headEnd len="med" w="med" type="none"/>
            <a:tailEnd len="med" w="med" type="stealth"/>
          </a:ln>
        </p:spPr>
      </p:cxnSp>
      <p:pic>
        <p:nvPicPr>
          <p:cNvPr id="366" name="Google Shape;366;p29"/>
          <p:cNvPicPr preferRelativeResize="0"/>
          <p:nvPr/>
        </p:nvPicPr>
        <p:blipFill>
          <a:blip r:embed="rId5">
            <a:alphaModFix/>
          </a:blip>
          <a:stretch>
            <a:fillRect/>
          </a:stretch>
        </p:blipFill>
        <p:spPr>
          <a:xfrm>
            <a:off x="4950600" y="1099000"/>
            <a:ext cx="1938900" cy="3798000"/>
          </a:xfrm>
          <a:prstGeom prst="roundRect">
            <a:avLst>
              <a:gd fmla="val 16667" name="adj"/>
            </a:avLst>
          </a:prstGeom>
          <a:noFill/>
          <a:ln>
            <a:noFill/>
          </a:ln>
        </p:spPr>
      </p:pic>
      <p:cxnSp>
        <p:nvCxnSpPr>
          <p:cNvPr id="367" name="Google Shape;367;p29"/>
          <p:cNvCxnSpPr>
            <a:stCxn id="361" idx="1"/>
            <a:endCxn id="368" idx="3"/>
          </p:cNvCxnSpPr>
          <p:nvPr/>
        </p:nvCxnSpPr>
        <p:spPr>
          <a:xfrm flipH="1">
            <a:off x="6681250" y="1747825"/>
            <a:ext cx="488100" cy="1436400"/>
          </a:xfrm>
          <a:prstGeom prst="curvedConnector3">
            <a:avLst>
              <a:gd fmla="val 50010" name="adj1"/>
            </a:avLst>
          </a:prstGeom>
          <a:noFill/>
          <a:ln cap="flat" cmpd="sng" w="19050">
            <a:solidFill>
              <a:srgbClr val="F1C232"/>
            </a:solidFill>
            <a:prstDash val="solid"/>
            <a:round/>
            <a:headEnd len="med" w="med" type="none"/>
            <a:tailEnd len="med" w="med" type="stealth"/>
          </a:ln>
        </p:spPr>
      </p:cxnSp>
      <p:sp>
        <p:nvSpPr>
          <p:cNvPr id="368" name="Google Shape;368;p29"/>
          <p:cNvSpPr/>
          <p:nvPr/>
        </p:nvSpPr>
        <p:spPr>
          <a:xfrm>
            <a:off x="5158950" y="2927650"/>
            <a:ext cx="1522200" cy="51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72" name="Shape 372"/>
        <p:cNvGrpSpPr/>
        <p:nvPr/>
      </p:nvGrpSpPr>
      <p:grpSpPr>
        <a:xfrm>
          <a:off x="0" y="0"/>
          <a:ext cx="0" cy="0"/>
          <a:chOff x="0" y="0"/>
          <a:chExt cx="0" cy="0"/>
        </a:xfrm>
      </p:grpSpPr>
      <p:sp>
        <p:nvSpPr>
          <p:cNvPr id="373" name="Google Shape;373;p30"/>
          <p:cNvSpPr txBox="1"/>
          <p:nvPr>
            <p:ph type="ctrTitle"/>
          </p:nvPr>
        </p:nvSpPr>
        <p:spPr>
          <a:xfrm flipH="1">
            <a:off x="203200" y="2053388"/>
            <a:ext cx="3956100" cy="137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#4</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Hangout </a:t>
            </a:r>
            <a:endParaRPr/>
          </a:p>
          <a:p>
            <a:pPr indent="0" lvl="0" marL="0" rtl="0" algn="l">
              <a:spcBef>
                <a:spcPts val="0"/>
              </a:spcBef>
              <a:spcAft>
                <a:spcPts val="0"/>
              </a:spcAft>
              <a:buNone/>
            </a:pPr>
            <a:r>
              <a:rPr lang="es"/>
              <a:t>Reflection</a:t>
            </a:r>
            <a:endParaRPr/>
          </a:p>
        </p:txBody>
      </p:sp>
      <p:sp>
        <p:nvSpPr>
          <p:cNvPr id="374" name="Google Shape;374;p30"/>
          <p:cNvSpPr/>
          <p:nvPr/>
        </p:nvSpPr>
        <p:spPr>
          <a:xfrm>
            <a:off x="64048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30"/>
          <p:cNvGrpSpPr/>
          <p:nvPr/>
        </p:nvGrpSpPr>
        <p:grpSpPr>
          <a:xfrm>
            <a:off x="4489566" y="2705107"/>
            <a:ext cx="1127822" cy="2229214"/>
            <a:chOff x="3915750" y="1374050"/>
            <a:chExt cx="1521000" cy="2858700"/>
          </a:xfrm>
        </p:grpSpPr>
        <p:pic>
          <p:nvPicPr>
            <p:cNvPr id="376" name="Google Shape;376;p30"/>
            <p:cNvPicPr preferRelativeResize="0"/>
            <p:nvPr/>
          </p:nvPicPr>
          <p:blipFill rotWithShape="1">
            <a:blip r:embed="rId3">
              <a:alphaModFix/>
            </a:blip>
            <a:srcRect b="53254" l="6624" r="62099" t="581"/>
            <a:stretch/>
          </p:blipFill>
          <p:spPr>
            <a:xfrm>
              <a:off x="3915750" y="1374050"/>
              <a:ext cx="1521000" cy="2858700"/>
            </a:xfrm>
            <a:prstGeom prst="roundRect">
              <a:avLst>
                <a:gd fmla="val 16667" name="adj"/>
              </a:avLst>
            </a:prstGeom>
            <a:noFill/>
            <a:ln>
              <a:noFill/>
            </a:ln>
          </p:spPr>
        </p:pic>
        <p:pic>
          <p:nvPicPr>
            <p:cNvPr id="377" name="Google Shape;377;p30"/>
            <p:cNvPicPr preferRelativeResize="0"/>
            <p:nvPr/>
          </p:nvPicPr>
          <p:blipFill rotWithShape="1">
            <a:blip r:embed="rId4">
              <a:alphaModFix/>
            </a:blip>
            <a:srcRect b="9989" l="3910" r="0" t="1608"/>
            <a:stretch/>
          </p:blipFill>
          <p:spPr>
            <a:xfrm>
              <a:off x="4071700" y="1611350"/>
              <a:ext cx="1246700" cy="2493324"/>
            </a:xfrm>
            <a:prstGeom prst="rect">
              <a:avLst/>
            </a:prstGeom>
            <a:noFill/>
            <a:ln>
              <a:noFill/>
            </a:ln>
          </p:spPr>
        </p:pic>
      </p:grpSp>
      <p:grpSp>
        <p:nvGrpSpPr>
          <p:cNvPr id="378" name="Google Shape;378;p30"/>
          <p:cNvGrpSpPr/>
          <p:nvPr/>
        </p:nvGrpSpPr>
        <p:grpSpPr>
          <a:xfrm>
            <a:off x="5083222" y="375157"/>
            <a:ext cx="1127822" cy="2229214"/>
            <a:chOff x="5464222" y="375157"/>
            <a:chExt cx="1127822" cy="2229214"/>
          </a:xfrm>
        </p:grpSpPr>
        <p:pic>
          <p:nvPicPr>
            <p:cNvPr id="379" name="Google Shape;379;p30"/>
            <p:cNvPicPr preferRelativeResize="0"/>
            <p:nvPr/>
          </p:nvPicPr>
          <p:blipFill rotWithShape="1">
            <a:blip r:embed="rId3">
              <a:alphaModFix/>
            </a:blip>
            <a:srcRect b="53254" l="6624" r="62099" t="581"/>
            <a:stretch/>
          </p:blipFill>
          <p:spPr>
            <a:xfrm>
              <a:off x="5464222" y="375157"/>
              <a:ext cx="1127822" cy="2229214"/>
            </a:xfrm>
            <a:prstGeom prst="roundRect">
              <a:avLst>
                <a:gd fmla="val 16667" name="adj"/>
              </a:avLst>
            </a:prstGeom>
            <a:noFill/>
            <a:ln>
              <a:noFill/>
            </a:ln>
          </p:spPr>
        </p:pic>
        <p:pic>
          <p:nvPicPr>
            <p:cNvPr id="380" name="Google Shape;380;p30"/>
            <p:cNvPicPr preferRelativeResize="0"/>
            <p:nvPr/>
          </p:nvPicPr>
          <p:blipFill rotWithShape="1">
            <a:blip r:embed="rId5">
              <a:alphaModFix/>
            </a:blip>
            <a:srcRect b="8683" l="0" r="0" t="1799"/>
            <a:stretch/>
          </p:blipFill>
          <p:spPr>
            <a:xfrm>
              <a:off x="5554295" y="574831"/>
              <a:ext cx="922111" cy="1876451"/>
            </a:xfrm>
            <a:prstGeom prst="rect">
              <a:avLst/>
            </a:prstGeom>
            <a:noFill/>
            <a:ln>
              <a:noFill/>
            </a:ln>
          </p:spPr>
        </p:pic>
      </p:grpSp>
      <p:grpSp>
        <p:nvGrpSpPr>
          <p:cNvPr id="381" name="Google Shape;381;p30"/>
          <p:cNvGrpSpPr/>
          <p:nvPr/>
        </p:nvGrpSpPr>
        <p:grpSpPr>
          <a:xfrm>
            <a:off x="3796618" y="375158"/>
            <a:ext cx="1127821" cy="2229214"/>
            <a:chOff x="4177618" y="375158"/>
            <a:chExt cx="1127821" cy="2229214"/>
          </a:xfrm>
        </p:grpSpPr>
        <p:pic>
          <p:nvPicPr>
            <p:cNvPr id="382" name="Google Shape;382;p30"/>
            <p:cNvPicPr preferRelativeResize="0"/>
            <p:nvPr/>
          </p:nvPicPr>
          <p:blipFill rotWithShape="1">
            <a:blip r:embed="rId3">
              <a:alphaModFix/>
            </a:blip>
            <a:srcRect b="53254" l="6624" r="62099" t="581"/>
            <a:stretch/>
          </p:blipFill>
          <p:spPr>
            <a:xfrm>
              <a:off x="4177618" y="375158"/>
              <a:ext cx="1127821" cy="2229214"/>
            </a:xfrm>
            <a:prstGeom prst="roundRect">
              <a:avLst>
                <a:gd fmla="val 16667" name="adj"/>
              </a:avLst>
            </a:prstGeom>
            <a:noFill/>
            <a:ln>
              <a:noFill/>
            </a:ln>
          </p:spPr>
        </p:pic>
        <p:pic>
          <p:nvPicPr>
            <p:cNvPr id="383" name="Google Shape;383;p30"/>
            <p:cNvPicPr preferRelativeResize="0"/>
            <p:nvPr/>
          </p:nvPicPr>
          <p:blipFill rotWithShape="1">
            <a:blip r:embed="rId6">
              <a:alphaModFix/>
            </a:blip>
            <a:srcRect b="10910" l="3189" r="3812" t="3045"/>
            <a:stretch/>
          </p:blipFill>
          <p:spPr>
            <a:xfrm>
              <a:off x="4279314" y="540909"/>
              <a:ext cx="924428" cy="1944295"/>
            </a:xfrm>
            <a:prstGeom prst="rect">
              <a:avLst/>
            </a:prstGeom>
            <a:noFill/>
            <a:ln>
              <a:noFill/>
            </a:ln>
          </p:spPr>
        </p:pic>
      </p:grpSp>
      <p:grpSp>
        <p:nvGrpSpPr>
          <p:cNvPr id="384" name="Google Shape;384;p30"/>
          <p:cNvGrpSpPr/>
          <p:nvPr/>
        </p:nvGrpSpPr>
        <p:grpSpPr>
          <a:xfrm>
            <a:off x="2451321" y="375158"/>
            <a:ext cx="1186532" cy="2229214"/>
            <a:chOff x="2832321" y="375158"/>
            <a:chExt cx="1186532" cy="2229214"/>
          </a:xfrm>
        </p:grpSpPr>
        <p:pic>
          <p:nvPicPr>
            <p:cNvPr id="385" name="Google Shape;385;p30"/>
            <p:cNvPicPr preferRelativeResize="0"/>
            <p:nvPr/>
          </p:nvPicPr>
          <p:blipFill rotWithShape="1">
            <a:blip r:embed="rId3">
              <a:alphaModFix/>
            </a:blip>
            <a:srcRect b="53254" l="6624" r="62099" t="581"/>
            <a:stretch/>
          </p:blipFill>
          <p:spPr>
            <a:xfrm>
              <a:off x="2832321" y="375158"/>
              <a:ext cx="1186532" cy="2229214"/>
            </a:xfrm>
            <a:prstGeom prst="roundRect">
              <a:avLst>
                <a:gd fmla="val 16667" name="adj"/>
              </a:avLst>
            </a:prstGeom>
            <a:noFill/>
            <a:ln>
              <a:noFill/>
            </a:ln>
          </p:spPr>
        </p:pic>
        <p:pic>
          <p:nvPicPr>
            <p:cNvPr id="386" name="Google Shape;386;p30"/>
            <p:cNvPicPr preferRelativeResize="0"/>
            <p:nvPr/>
          </p:nvPicPr>
          <p:blipFill rotWithShape="1">
            <a:blip r:embed="rId7">
              <a:alphaModFix/>
            </a:blip>
            <a:srcRect b="4408" l="0" r="0" t="3747"/>
            <a:stretch/>
          </p:blipFill>
          <p:spPr>
            <a:xfrm>
              <a:off x="2939312" y="540909"/>
              <a:ext cx="972551" cy="1944294"/>
            </a:xfrm>
            <a:prstGeom prst="rect">
              <a:avLst/>
            </a:prstGeom>
            <a:noFill/>
            <a:ln>
              <a:noFill/>
            </a:ln>
          </p:spPr>
        </p:pic>
      </p:grpSp>
      <p:grpSp>
        <p:nvGrpSpPr>
          <p:cNvPr id="387" name="Google Shape;387;p30"/>
          <p:cNvGrpSpPr/>
          <p:nvPr/>
        </p:nvGrpSpPr>
        <p:grpSpPr>
          <a:xfrm>
            <a:off x="3075022" y="2705107"/>
            <a:ext cx="1127821" cy="2229214"/>
            <a:chOff x="2488872" y="2829932"/>
            <a:chExt cx="1127821" cy="2229214"/>
          </a:xfrm>
        </p:grpSpPr>
        <p:pic>
          <p:nvPicPr>
            <p:cNvPr id="388" name="Google Shape;388;p30"/>
            <p:cNvPicPr preferRelativeResize="0"/>
            <p:nvPr/>
          </p:nvPicPr>
          <p:blipFill rotWithShape="1">
            <a:blip r:embed="rId3">
              <a:alphaModFix/>
            </a:blip>
            <a:srcRect b="53254" l="6624" r="62099" t="581"/>
            <a:stretch/>
          </p:blipFill>
          <p:spPr>
            <a:xfrm>
              <a:off x="2488872" y="2829932"/>
              <a:ext cx="1127821" cy="2229214"/>
            </a:xfrm>
            <a:prstGeom prst="roundRect">
              <a:avLst>
                <a:gd fmla="val 16667" name="adj"/>
              </a:avLst>
            </a:prstGeom>
            <a:noFill/>
            <a:ln>
              <a:noFill/>
            </a:ln>
          </p:spPr>
        </p:pic>
        <p:pic>
          <p:nvPicPr>
            <p:cNvPr id="389" name="Google Shape;389;p30"/>
            <p:cNvPicPr preferRelativeResize="0"/>
            <p:nvPr/>
          </p:nvPicPr>
          <p:blipFill rotWithShape="1">
            <a:blip r:embed="rId8">
              <a:alphaModFix/>
            </a:blip>
            <a:srcRect b="3660" l="0" r="0" t="0"/>
            <a:stretch/>
          </p:blipFill>
          <p:spPr>
            <a:xfrm>
              <a:off x="2588738" y="3019450"/>
              <a:ext cx="928100" cy="1943001"/>
            </a:xfrm>
            <a:prstGeom prst="rect">
              <a:avLst/>
            </a:prstGeom>
            <a:noFill/>
            <a:ln>
              <a:noFill/>
            </a:ln>
          </p:spPr>
        </p:pic>
      </p:grpSp>
      <p:cxnSp>
        <p:nvCxnSpPr>
          <p:cNvPr id="390" name="Google Shape;390;p30"/>
          <p:cNvCxnSpPr>
            <a:stCxn id="386" idx="3"/>
            <a:endCxn id="383" idx="1"/>
          </p:cNvCxnSpPr>
          <p:nvPr/>
        </p:nvCxnSpPr>
        <p:spPr>
          <a:xfrm>
            <a:off x="3530863" y="1513056"/>
            <a:ext cx="367500" cy="0"/>
          </a:xfrm>
          <a:prstGeom prst="straightConnector1">
            <a:avLst/>
          </a:prstGeom>
          <a:noFill/>
          <a:ln cap="flat" cmpd="sng" w="19050">
            <a:solidFill>
              <a:srgbClr val="666666"/>
            </a:solidFill>
            <a:prstDash val="solid"/>
            <a:round/>
            <a:headEnd len="med" w="med" type="none"/>
            <a:tailEnd len="med" w="med" type="triangle"/>
          </a:ln>
        </p:spPr>
      </p:cxnSp>
      <p:cxnSp>
        <p:nvCxnSpPr>
          <p:cNvPr id="391" name="Google Shape;391;p30"/>
          <p:cNvCxnSpPr/>
          <p:nvPr/>
        </p:nvCxnSpPr>
        <p:spPr>
          <a:xfrm>
            <a:off x="2806625" y="4252150"/>
            <a:ext cx="783900" cy="783900"/>
          </a:xfrm>
          <a:prstGeom prst="straightConnector1">
            <a:avLst/>
          </a:prstGeom>
          <a:noFill/>
          <a:ln cap="flat" cmpd="sng" w="9525">
            <a:solidFill>
              <a:srgbClr val="FFD966"/>
            </a:solidFill>
            <a:prstDash val="solid"/>
            <a:round/>
            <a:headEnd len="med" w="med" type="none"/>
            <a:tailEnd len="med" w="med" type="triangle"/>
          </a:ln>
        </p:spPr>
      </p:cxnSp>
      <p:cxnSp>
        <p:nvCxnSpPr>
          <p:cNvPr id="392" name="Google Shape;392;p30"/>
          <p:cNvCxnSpPr>
            <a:stCxn id="383" idx="3"/>
            <a:endCxn id="380" idx="1"/>
          </p:cNvCxnSpPr>
          <p:nvPr/>
        </p:nvCxnSpPr>
        <p:spPr>
          <a:xfrm>
            <a:off x="4822742" y="1513056"/>
            <a:ext cx="350700" cy="0"/>
          </a:xfrm>
          <a:prstGeom prst="straightConnector1">
            <a:avLst/>
          </a:prstGeom>
          <a:noFill/>
          <a:ln cap="flat" cmpd="sng" w="19050">
            <a:solidFill>
              <a:srgbClr val="666666"/>
            </a:solidFill>
            <a:prstDash val="solid"/>
            <a:round/>
            <a:headEnd len="med" w="med" type="none"/>
            <a:tailEnd len="med" w="med" type="triangle"/>
          </a:ln>
        </p:spPr>
      </p:cxnSp>
      <p:cxnSp>
        <p:nvCxnSpPr>
          <p:cNvPr id="393" name="Google Shape;393;p30"/>
          <p:cNvCxnSpPr>
            <a:stCxn id="389" idx="3"/>
            <a:endCxn id="377" idx="1"/>
          </p:cNvCxnSpPr>
          <p:nvPr/>
        </p:nvCxnSpPr>
        <p:spPr>
          <a:xfrm flipH="1" rot="10800000">
            <a:off x="4102987" y="3862226"/>
            <a:ext cx="502200" cy="3900"/>
          </a:xfrm>
          <a:prstGeom prst="straightConnector1">
            <a:avLst/>
          </a:prstGeom>
          <a:noFill/>
          <a:ln cap="flat" cmpd="sng" w="19050">
            <a:solidFill>
              <a:srgbClr val="666666"/>
            </a:solidFill>
            <a:prstDash val="solid"/>
            <a:round/>
            <a:headEnd len="med" w="med" type="none"/>
            <a:tailEnd len="med" w="med" type="triangle"/>
          </a:ln>
        </p:spPr>
      </p:cxnSp>
      <p:cxnSp>
        <p:nvCxnSpPr>
          <p:cNvPr id="394" name="Google Shape;394;p30"/>
          <p:cNvCxnSpPr>
            <a:stCxn id="380" idx="3"/>
            <a:endCxn id="389" idx="1"/>
          </p:cNvCxnSpPr>
          <p:nvPr/>
        </p:nvCxnSpPr>
        <p:spPr>
          <a:xfrm flipH="1">
            <a:off x="3174906" y="1513056"/>
            <a:ext cx="2920500" cy="2353200"/>
          </a:xfrm>
          <a:prstGeom prst="curvedConnector5">
            <a:avLst>
              <a:gd fmla="val -8154" name="adj1"/>
              <a:gd fmla="val 49091" name="adj2"/>
              <a:gd fmla="val 121462" name="adj3"/>
            </a:avLst>
          </a:prstGeom>
          <a:noFill/>
          <a:ln cap="flat" cmpd="sng" w="19050">
            <a:solidFill>
              <a:srgbClr val="666666"/>
            </a:solidFill>
            <a:prstDash val="solid"/>
            <a:round/>
            <a:headEnd len="med" w="med" type="none"/>
            <a:tailEnd len="med" w="med" type="triangle"/>
          </a:ln>
        </p:spPr>
      </p:cxnSp>
      <p:pic>
        <p:nvPicPr>
          <p:cNvPr id="395" name="Google Shape;395;p30"/>
          <p:cNvPicPr preferRelativeResize="0"/>
          <p:nvPr/>
        </p:nvPicPr>
        <p:blipFill>
          <a:blip r:embed="rId9">
            <a:alphaModFix/>
          </a:blip>
          <a:stretch>
            <a:fillRect/>
          </a:stretch>
        </p:blipFill>
        <p:spPr>
          <a:xfrm>
            <a:off x="6936540" y="790650"/>
            <a:ext cx="1935300" cy="37980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399" name="Shape 399"/>
        <p:cNvGrpSpPr/>
        <p:nvPr/>
      </p:nvGrpSpPr>
      <p:grpSpPr>
        <a:xfrm>
          <a:off x="0" y="0"/>
          <a:ext cx="0" cy="0"/>
          <a:chOff x="0" y="0"/>
          <a:chExt cx="0" cy="0"/>
        </a:xfrm>
      </p:grpSpPr>
      <p:sp>
        <p:nvSpPr>
          <p:cNvPr id="400" name="Google Shape;400;p31"/>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Hangout Reflection (1/2)</a:t>
            </a:r>
            <a:endParaRPr/>
          </a:p>
        </p:txBody>
      </p:sp>
      <p:sp>
        <p:nvSpPr>
          <p:cNvPr id="401" name="Google Shape;401;p31"/>
          <p:cNvSpPr txBox="1"/>
          <p:nvPr>
            <p:ph idx="1" type="subTitle"/>
          </p:nvPr>
        </p:nvSpPr>
        <p:spPr>
          <a:xfrm>
            <a:off x="2556950" y="1033225"/>
            <a:ext cx="1664700" cy="13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Anonymous?</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Unclear if reflection on a hangout was going to be seen by your friend; worried friend would find out user didn’t like the hangout</a:t>
            </a:r>
            <a:endParaRPr sz="1100"/>
          </a:p>
        </p:txBody>
      </p:sp>
      <p:sp>
        <p:nvSpPr>
          <p:cNvPr id="402" name="Google Shape;402;p31"/>
          <p:cNvSpPr txBox="1"/>
          <p:nvPr>
            <p:ph idx="1" type="subTitle"/>
          </p:nvPr>
        </p:nvSpPr>
        <p:spPr>
          <a:xfrm>
            <a:off x="7169350" y="1033225"/>
            <a:ext cx="1664700" cy="13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No friend reflection</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Removed all aspects of reflecting on an individual person entirely besides uploading pictures of the activity; idea is to encourage the positive sharing of memories rather than overthinking a hangout</a:t>
            </a:r>
            <a:endParaRPr sz="1100"/>
          </a:p>
        </p:txBody>
      </p:sp>
      <p:pic>
        <p:nvPicPr>
          <p:cNvPr id="403" name="Google Shape;403;p31"/>
          <p:cNvPicPr preferRelativeResize="0"/>
          <p:nvPr/>
        </p:nvPicPr>
        <p:blipFill rotWithShape="1">
          <a:blip r:embed="rId3">
            <a:alphaModFix/>
          </a:blip>
          <a:srcRect b="53254" l="6624" r="62099" t="581"/>
          <a:stretch/>
        </p:blipFill>
        <p:spPr>
          <a:xfrm>
            <a:off x="284990" y="1099306"/>
            <a:ext cx="2020800" cy="3797400"/>
          </a:xfrm>
          <a:prstGeom prst="roundRect">
            <a:avLst>
              <a:gd fmla="val 16667" name="adj"/>
            </a:avLst>
          </a:prstGeom>
          <a:noFill/>
          <a:ln>
            <a:noFill/>
          </a:ln>
        </p:spPr>
      </p:pic>
      <p:sp>
        <p:nvSpPr>
          <p:cNvPr id="404" name="Google Shape;404;p31"/>
          <p:cNvSpPr txBox="1"/>
          <p:nvPr>
            <p:ph idx="1" type="subTitle"/>
          </p:nvPr>
        </p:nvSpPr>
        <p:spPr>
          <a:xfrm>
            <a:off x="2556950" y="2519125"/>
            <a:ext cx="1664700" cy="17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Uncomfortable</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Being forced to analyze a hangout may be detrimental to a friendship–if a hangout wasn’t perfect, that doesn’t mean that this friendship wouldn’t work out</a:t>
            </a:r>
            <a:endParaRPr sz="1100"/>
          </a:p>
        </p:txBody>
      </p:sp>
      <p:pic>
        <p:nvPicPr>
          <p:cNvPr id="405" name="Google Shape;405;p31"/>
          <p:cNvPicPr preferRelativeResize="0"/>
          <p:nvPr/>
        </p:nvPicPr>
        <p:blipFill rotWithShape="1">
          <a:blip r:embed="rId4">
            <a:alphaModFix/>
          </a:blip>
          <a:srcRect b="4809" l="0" r="0" t="3749"/>
          <a:stretch/>
        </p:blipFill>
        <p:spPr>
          <a:xfrm>
            <a:off x="463050" y="1399413"/>
            <a:ext cx="1664700" cy="3314735"/>
          </a:xfrm>
          <a:prstGeom prst="rect">
            <a:avLst/>
          </a:prstGeom>
          <a:noFill/>
          <a:ln>
            <a:noFill/>
          </a:ln>
        </p:spPr>
      </p:pic>
      <p:sp>
        <p:nvSpPr>
          <p:cNvPr id="406" name="Google Shape;406;p31"/>
          <p:cNvSpPr/>
          <p:nvPr/>
        </p:nvSpPr>
        <p:spPr>
          <a:xfrm>
            <a:off x="529950" y="3590875"/>
            <a:ext cx="1530900" cy="11562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31"/>
          <p:cNvCxnSpPr>
            <a:stCxn id="401" idx="1"/>
            <a:endCxn id="406" idx="3"/>
          </p:cNvCxnSpPr>
          <p:nvPr/>
        </p:nvCxnSpPr>
        <p:spPr>
          <a:xfrm flipH="1">
            <a:off x="2060750" y="1720075"/>
            <a:ext cx="496200" cy="2448900"/>
          </a:xfrm>
          <a:prstGeom prst="curvedConnector3">
            <a:avLst>
              <a:gd fmla="val 49990" name="adj1"/>
            </a:avLst>
          </a:prstGeom>
          <a:noFill/>
          <a:ln cap="flat" cmpd="sng" w="19050">
            <a:solidFill>
              <a:srgbClr val="CC0000"/>
            </a:solidFill>
            <a:prstDash val="solid"/>
            <a:round/>
            <a:headEnd len="med" w="med" type="none"/>
            <a:tailEnd len="med" w="med" type="stealth"/>
          </a:ln>
        </p:spPr>
      </p:cxnSp>
      <p:cxnSp>
        <p:nvCxnSpPr>
          <p:cNvPr id="408" name="Google Shape;408;p31"/>
          <p:cNvCxnSpPr>
            <a:stCxn id="404" idx="1"/>
            <a:endCxn id="406" idx="3"/>
          </p:cNvCxnSpPr>
          <p:nvPr/>
        </p:nvCxnSpPr>
        <p:spPr>
          <a:xfrm flipH="1">
            <a:off x="2060750" y="3391075"/>
            <a:ext cx="496200" cy="777900"/>
          </a:xfrm>
          <a:prstGeom prst="curvedConnector3">
            <a:avLst>
              <a:gd fmla="val 49990" name="adj1"/>
            </a:avLst>
          </a:prstGeom>
          <a:noFill/>
          <a:ln cap="flat" cmpd="sng" w="19050">
            <a:solidFill>
              <a:srgbClr val="CC0000"/>
            </a:solidFill>
            <a:prstDash val="solid"/>
            <a:round/>
            <a:headEnd len="med" w="med" type="none"/>
            <a:tailEnd len="med" w="med" type="stealth"/>
          </a:ln>
        </p:spPr>
      </p:cxnSp>
      <p:pic>
        <p:nvPicPr>
          <p:cNvPr id="409" name="Google Shape;409;p31"/>
          <p:cNvPicPr preferRelativeResize="0"/>
          <p:nvPr/>
        </p:nvPicPr>
        <p:blipFill>
          <a:blip r:embed="rId5">
            <a:alphaModFix/>
          </a:blip>
          <a:stretch>
            <a:fillRect/>
          </a:stretch>
        </p:blipFill>
        <p:spPr>
          <a:xfrm>
            <a:off x="5026315" y="1099000"/>
            <a:ext cx="1935300" cy="3798000"/>
          </a:xfrm>
          <a:prstGeom prst="roundRect">
            <a:avLst>
              <a:gd fmla="val 16667" name="adj"/>
            </a:avLst>
          </a:prstGeom>
          <a:noFill/>
          <a:ln>
            <a:noFill/>
          </a:ln>
        </p:spPr>
      </p:pic>
      <p:cxnSp>
        <p:nvCxnSpPr>
          <p:cNvPr id="410" name="Google Shape;410;p31"/>
          <p:cNvCxnSpPr>
            <a:stCxn id="402" idx="1"/>
            <a:endCxn id="411" idx="3"/>
          </p:cNvCxnSpPr>
          <p:nvPr/>
        </p:nvCxnSpPr>
        <p:spPr>
          <a:xfrm flipH="1">
            <a:off x="6755050" y="1689175"/>
            <a:ext cx="414300" cy="801600"/>
          </a:xfrm>
          <a:prstGeom prst="curvedConnector3">
            <a:avLst>
              <a:gd fmla="val 49997" name="adj1"/>
            </a:avLst>
          </a:prstGeom>
          <a:noFill/>
          <a:ln cap="flat" cmpd="sng" w="19050">
            <a:solidFill>
              <a:srgbClr val="F1C232"/>
            </a:solidFill>
            <a:prstDash val="solid"/>
            <a:round/>
            <a:headEnd len="med" w="med" type="none"/>
            <a:tailEnd len="med" w="med" type="stealth"/>
          </a:ln>
        </p:spPr>
      </p:cxnSp>
      <p:sp>
        <p:nvSpPr>
          <p:cNvPr id="411" name="Google Shape;411;p31"/>
          <p:cNvSpPr/>
          <p:nvPr/>
        </p:nvSpPr>
        <p:spPr>
          <a:xfrm>
            <a:off x="5232875" y="1689175"/>
            <a:ext cx="1522200" cy="16032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15" name="Shape 415"/>
        <p:cNvGrpSpPr/>
        <p:nvPr/>
      </p:nvGrpSpPr>
      <p:grpSpPr>
        <a:xfrm>
          <a:off x="0" y="0"/>
          <a:ext cx="0" cy="0"/>
          <a:chOff x="0" y="0"/>
          <a:chExt cx="0" cy="0"/>
        </a:xfrm>
      </p:grpSpPr>
      <p:sp>
        <p:nvSpPr>
          <p:cNvPr id="416" name="Google Shape;416;p32"/>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Hangout Reflection</a:t>
            </a:r>
            <a:r>
              <a:rPr lang="es"/>
              <a:t> (2/2)</a:t>
            </a:r>
            <a:endParaRPr/>
          </a:p>
        </p:txBody>
      </p:sp>
      <p:sp>
        <p:nvSpPr>
          <p:cNvPr id="417" name="Google Shape;417;p32"/>
          <p:cNvSpPr txBox="1"/>
          <p:nvPr>
            <p:ph idx="1" type="subTitle"/>
          </p:nvPr>
        </p:nvSpPr>
        <p:spPr>
          <a:xfrm>
            <a:off x="2285375" y="2170700"/>
            <a:ext cx="1881900" cy="13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Too many tasks</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Too many things to reflect on made the task of reflecting on a hangout laborious</a:t>
            </a:r>
            <a:endParaRPr sz="1100"/>
          </a:p>
        </p:txBody>
      </p:sp>
      <p:sp>
        <p:nvSpPr>
          <p:cNvPr id="418" name="Google Shape;418;p32"/>
          <p:cNvSpPr txBox="1"/>
          <p:nvPr>
            <p:ph idx="1" type="subTitle"/>
          </p:nvPr>
        </p:nvSpPr>
        <p:spPr>
          <a:xfrm>
            <a:off x="7169350" y="1033225"/>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Less tasks</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Users only reflect on the location of the hangout and the activity</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100"/>
          </a:p>
        </p:txBody>
      </p:sp>
      <p:sp>
        <p:nvSpPr>
          <p:cNvPr id="419" name="Google Shape;419;p32"/>
          <p:cNvSpPr txBox="1"/>
          <p:nvPr>
            <p:ph idx="1" type="subTitle"/>
          </p:nvPr>
        </p:nvSpPr>
        <p:spPr>
          <a:xfrm>
            <a:off x="1670375" y="1038163"/>
            <a:ext cx="2496900" cy="17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Too many screens</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Reflection task took too long–made the activity feel high stakes and users were unsure about how the information would be used to influence future hangouts</a:t>
            </a:r>
            <a:endParaRPr sz="1100"/>
          </a:p>
        </p:txBody>
      </p:sp>
      <p:sp>
        <p:nvSpPr>
          <p:cNvPr id="420" name="Google Shape;420;p32"/>
          <p:cNvSpPr txBox="1"/>
          <p:nvPr>
            <p:ph idx="1" type="subTitle"/>
          </p:nvPr>
        </p:nvSpPr>
        <p:spPr>
          <a:xfrm>
            <a:off x="7169350" y="2159350"/>
            <a:ext cx="1664700" cy="14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Emotion reflection</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Users reflect on the overall activity based on their emotions–lower stakes than saying definitively that they did or did not like the hangout</a:t>
            </a:r>
            <a:endParaRPr sz="1100"/>
          </a:p>
        </p:txBody>
      </p:sp>
      <p:grpSp>
        <p:nvGrpSpPr>
          <p:cNvPr id="421" name="Google Shape;421;p32"/>
          <p:cNvGrpSpPr/>
          <p:nvPr/>
        </p:nvGrpSpPr>
        <p:grpSpPr>
          <a:xfrm>
            <a:off x="335682" y="1099381"/>
            <a:ext cx="971965" cy="1924555"/>
            <a:chOff x="4177618" y="375158"/>
            <a:chExt cx="1127700" cy="2229300"/>
          </a:xfrm>
        </p:grpSpPr>
        <p:pic>
          <p:nvPicPr>
            <p:cNvPr id="422" name="Google Shape;422;p32"/>
            <p:cNvPicPr preferRelativeResize="0"/>
            <p:nvPr/>
          </p:nvPicPr>
          <p:blipFill rotWithShape="1">
            <a:blip r:embed="rId3">
              <a:alphaModFix/>
            </a:blip>
            <a:srcRect b="53254" l="6624" r="62099" t="581"/>
            <a:stretch/>
          </p:blipFill>
          <p:spPr>
            <a:xfrm>
              <a:off x="4177618" y="375158"/>
              <a:ext cx="1127700" cy="2229300"/>
            </a:xfrm>
            <a:prstGeom prst="roundRect">
              <a:avLst>
                <a:gd fmla="val 16667" name="adj"/>
              </a:avLst>
            </a:prstGeom>
            <a:noFill/>
            <a:ln>
              <a:noFill/>
            </a:ln>
          </p:spPr>
        </p:pic>
        <p:pic>
          <p:nvPicPr>
            <p:cNvPr id="423" name="Google Shape;423;p32"/>
            <p:cNvPicPr preferRelativeResize="0"/>
            <p:nvPr/>
          </p:nvPicPr>
          <p:blipFill rotWithShape="1">
            <a:blip r:embed="rId4">
              <a:alphaModFix/>
            </a:blip>
            <a:srcRect b="10910" l="3189" r="3812" t="3045"/>
            <a:stretch/>
          </p:blipFill>
          <p:spPr>
            <a:xfrm>
              <a:off x="4279314" y="540909"/>
              <a:ext cx="924428" cy="1944295"/>
            </a:xfrm>
            <a:prstGeom prst="rect">
              <a:avLst/>
            </a:prstGeom>
            <a:noFill/>
            <a:ln>
              <a:noFill/>
            </a:ln>
          </p:spPr>
        </p:pic>
      </p:grpSp>
      <p:pic>
        <p:nvPicPr>
          <p:cNvPr id="424" name="Google Shape;424;p32"/>
          <p:cNvPicPr preferRelativeResize="0"/>
          <p:nvPr/>
        </p:nvPicPr>
        <p:blipFill rotWithShape="1">
          <a:blip r:embed="rId3">
            <a:alphaModFix/>
          </a:blip>
          <a:srcRect b="53254" l="6624" r="62099" t="581"/>
          <a:stretch/>
        </p:blipFill>
        <p:spPr>
          <a:xfrm>
            <a:off x="1101304" y="2170705"/>
            <a:ext cx="971965" cy="1924555"/>
          </a:xfrm>
          <a:prstGeom prst="roundRect">
            <a:avLst>
              <a:gd fmla="val 16667" name="adj"/>
            </a:avLst>
          </a:prstGeom>
          <a:noFill/>
          <a:ln>
            <a:noFill/>
          </a:ln>
        </p:spPr>
      </p:pic>
      <p:pic>
        <p:nvPicPr>
          <p:cNvPr id="425" name="Google Shape;425;p32"/>
          <p:cNvPicPr preferRelativeResize="0"/>
          <p:nvPr/>
        </p:nvPicPr>
        <p:blipFill rotWithShape="1">
          <a:blip r:embed="rId5">
            <a:alphaModFix/>
          </a:blip>
          <a:srcRect b="8683" l="0" r="0" t="1799"/>
          <a:stretch/>
        </p:blipFill>
        <p:spPr>
          <a:xfrm>
            <a:off x="1178938" y="2419283"/>
            <a:ext cx="794767" cy="1619940"/>
          </a:xfrm>
          <a:prstGeom prst="rect">
            <a:avLst/>
          </a:prstGeom>
          <a:noFill/>
          <a:ln>
            <a:noFill/>
          </a:ln>
        </p:spPr>
      </p:pic>
      <p:grpSp>
        <p:nvGrpSpPr>
          <p:cNvPr id="426" name="Google Shape;426;p32"/>
          <p:cNvGrpSpPr/>
          <p:nvPr/>
        </p:nvGrpSpPr>
        <p:grpSpPr>
          <a:xfrm>
            <a:off x="1859755" y="3100117"/>
            <a:ext cx="971965" cy="1924555"/>
            <a:chOff x="2488872" y="2829932"/>
            <a:chExt cx="1127700" cy="2229300"/>
          </a:xfrm>
        </p:grpSpPr>
        <p:pic>
          <p:nvPicPr>
            <p:cNvPr id="427" name="Google Shape;427;p32"/>
            <p:cNvPicPr preferRelativeResize="0"/>
            <p:nvPr/>
          </p:nvPicPr>
          <p:blipFill rotWithShape="1">
            <a:blip r:embed="rId3">
              <a:alphaModFix/>
            </a:blip>
            <a:srcRect b="53254" l="6624" r="62099" t="581"/>
            <a:stretch/>
          </p:blipFill>
          <p:spPr>
            <a:xfrm>
              <a:off x="2488872" y="2829932"/>
              <a:ext cx="1127700" cy="2229300"/>
            </a:xfrm>
            <a:prstGeom prst="roundRect">
              <a:avLst>
                <a:gd fmla="val 16667" name="adj"/>
              </a:avLst>
            </a:prstGeom>
            <a:noFill/>
            <a:ln>
              <a:noFill/>
            </a:ln>
          </p:spPr>
        </p:pic>
        <p:pic>
          <p:nvPicPr>
            <p:cNvPr id="428" name="Google Shape;428;p32"/>
            <p:cNvPicPr preferRelativeResize="0"/>
            <p:nvPr/>
          </p:nvPicPr>
          <p:blipFill rotWithShape="1">
            <a:blip r:embed="rId6">
              <a:alphaModFix/>
            </a:blip>
            <a:srcRect b="3660" l="0" r="0" t="0"/>
            <a:stretch/>
          </p:blipFill>
          <p:spPr>
            <a:xfrm>
              <a:off x="2588738" y="3019450"/>
              <a:ext cx="928100" cy="1943001"/>
            </a:xfrm>
            <a:prstGeom prst="rect">
              <a:avLst/>
            </a:prstGeom>
            <a:noFill/>
            <a:ln>
              <a:noFill/>
            </a:ln>
          </p:spPr>
        </p:pic>
      </p:grpSp>
      <p:cxnSp>
        <p:nvCxnSpPr>
          <p:cNvPr id="429" name="Google Shape;429;p32"/>
          <p:cNvCxnSpPr>
            <a:stCxn id="423" idx="1"/>
            <a:endCxn id="425" idx="1"/>
          </p:cNvCxnSpPr>
          <p:nvPr/>
        </p:nvCxnSpPr>
        <p:spPr>
          <a:xfrm>
            <a:off x="423334" y="2081729"/>
            <a:ext cx="755700" cy="1147500"/>
          </a:xfrm>
          <a:prstGeom prst="curvedConnector3">
            <a:avLst>
              <a:gd fmla="val -31511" name="adj1"/>
            </a:avLst>
          </a:prstGeom>
          <a:noFill/>
          <a:ln cap="flat" cmpd="sng" w="19050">
            <a:solidFill>
              <a:srgbClr val="666666"/>
            </a:solidFill>
            <a:prstDash val="solid"/>
            <a:round/>
            <a:headEnd len="med" w="med" type="none"/>
            <a:tailEnd len="med" w="med" type="triangle"/>
          </a:ln>
        </p:spPr>
      </p:cxnSp>
      <p:cxnSp>
        <p:nvCxnSpPr>
          <p:cNvPr id="430" name="Google Shape;430;p32"/>
          <p:cNvCxnSpPr>
            <a:stCxn id="425" idx="1"/>
            <a:endCxn id="428" idx="1"/>
          </p:cNvCxnSpPr>
          <p:nvPr/>
        </p:nvCxnSpPr>
        <p:spPr>
          <a:xfrm>
            <a:off x="1178938" y="3229253"/>
            <a:ext cx="766800" cy="873300"/>
          </a:xfrm>
          <a:prstGeom prst="curvedConnector3">
            <a:avLst>
              <a:gd fmla="val -31054" name="adj1"/>
            </a:avLst>
          </a:prstGeom>
          <a:noFill/>
          <a:ln cap="flat" cmpd="sng" w="19050">
            <a:solidFill>
              <a:srgbClr val="666666"/>
            </a:solidFill>
            <a:prstDash val="solid"/>
            <a:round/>
            <a:headEnd len="med" w="med" type="none"/>
            <a:tailEnd len="med" w="med" type="triangle"/>
          </a:ln>
        </p:spPr>
      </p:cxnSp>
      <p:pic>
        <p:nvPicPr>
          <p:cNvPr id="431" name="Google Shape;431;p32"/>
          <p:cNvPicPr preferRelativeResize="0"/>
          <p:nvPr/>
        </p:nvPicPr>
        <p:blipFill>
          <a:blip r:embed="rId7">
            <a:alphaModFix/>
          </a:blip>
          <a:stretch>
            <a:fillRect/>
          </a:stretch>
        </p:blipFill>
        <p:spPr>
          <a:xfrm>
            <a:off x="5026315" y="1099000"/>
            <a:ext cx="1935300" cy="3798000"/>
          </a:xfrm>
          <a:prstGeom prst="roundRect">
            <a:avLst>
              <a:gd fmla="val 16667" name="adj"/>
            </a:avLst>
          </a:prstGeom>
          <a:noFill/>
          <a:ln>
            <a:noFill/>
          </a:ln>
        </p:spPr>
      </p:pic>
      <p:cxnSp>
        <p:nvCxnSpPr>
          <p:cNvPr id="432" name="Google Shape;432;p32"/>
          <p:cNvCxnSpPr>
            <a:stCxn id="420" idx="1"/>
            <a:endCxn id="433" idx="3"/>
          </p:cNvCxnSpPr>
          <p:nvPr/>
        </p:nvCxnSpPr>
        <p:spPr>
          <a:xfrm flipH="1">
            <a:off x="6755050" y="2867350"/>
            <a:ext cx="414300" cy="943200"/>
          </a:xfrm>
          <a:prstGeom prst="curvedConnector3">
            <a:avLst>
              <a:gd fmla="val 49997" name="adj1"/>
            </a:avLst>
          </a:prstGeom>
          <a:noFill/>
          <a:ln cap="flat" cmpd="sng" w="19050">
            <a:solidFill>
              <a:srgbClr val="F1C232"/>
            </a:solidFill>
            <a:prstDash val="solid"/>
            <a:round/>
            <a:headEnd len="med" w="med" type="none"/>
            <a:tailEnd len="med" w="med" type="stealth"/>
          </a:ln>
        </p:spPr>
      </p:cxnSp>
      <p:sp>
        <p:nvSpPr>
          <p:cNvPr id="433" name="Google Shape;433;p32"/>
          <p:cNvSpPr/>
          <p:nvPr/>
        </p:nvSpPr>
        <p:spPr>
          <a:xfrm>
            <a:off x="5232875" y="3279950"/>
            <a:ext cx="1522200" cy="10614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37" name="Shape 437"/>
        <p:cNvGrpSpPr/>
        <p:nvPr/>
      </p:nvGrpSpPr>
      <p:grpSpPr>
        <a:xfrm>
          <a:off x="0" y="0"/>
          <a:ext cx="0" cy="0"/>
          <a:chOff x="0" y="0"/>
          <a:chExt cx="0" cy="0"/>
        </a:xfrm>
      </p:grpSpPr>
      <p:sp>
        <p:nvSpPr>
          <p:cNvPr id="438" name="Google Shape;438;p33"/>
          <p:cNvSpPr txBox="1"/>
          <p:nvPr>
            <p:ph type="ctrTitle"/>
          </p:nvPr>
        </p:nvSpPr>
        <p:spPr>
          <a:xfrm flipH="1">
            <a:off x="584200" y="2202150"/>
            <a:ext cx="3956100" cy="8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#5</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My Grove</a:t>
            </a:r>
            <a:endParaRPr/>
          </a:p>
        </p:txBody>
      </p:sp>
      <p:sp>
        <p:nvSpPr>
          <p:cNvPr id="439" name="Google Shape;439;p33"/>
          <p:cNvSpPr/>
          <p:nvPr/>
        </p:nvSpPr>
        <p:spPr>
          <a:xfrm>
            <a:off x="59476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33"/>
          <p:cNvPicPr preferRelativeResize="0"/>
          <p:nvPr/>
        </p:nvPicPr>
        <p:blipFill>
          <a:blip r:embed="rId3">
            <a:alphaModFix/>
          </a:blip>
          <a:stretch>
            <a:fillRect/>
          </a:stretch>
        </p:blipFill>
        <p:spPr>
          <a:xfrm>
            <a:off x="6474050" y="672738"/>
            <a:ext cx="1938900" cy="3798000"/>
          </a:xfrm>
          <a:prstGeom prst="roundRect">
            <a:avLst>
              <a:gd fmla="val 16667" name="adj"/>
            </a:avLst>
          </a:prstGeom>
          <a:noFill/>
          <a:ln>
            <a:noFill/>
          </a:ln>
        </p:spPr>
      </p:pic>
      <p:pic>
        <p:nvPicPr>
          <p:cNvPr id="441" name="Google Shape;441;p33"/>
          <p:cNvPicPr preferRelativeResize="0"/>
          <p:nvPr/>
        </p:nvPicPr>
        <p:blipFill rotWithShape="1">
          <a:blip r:embed="rId4">
            <a:alphaModFix/>
          </a:blip>
          <a:srcRect b="53254" l="6624" r="62099" t="581"/>
          <a:stretch/>
        </p:blipFill>
        <p:spPr>
          <a:xfrm>
            <a:off x="3808800" y="673056"/>
            <a:ext cx="2020800" cy="3797400"/>
          </a:xfrm>
          <a:prstGeom prst="roundRect">
            <a:avLst>
              <a:gd fmla="val 16667" name="adj"/>
            </a:avLst>
          </a:prstGeom>
          <a:noFill/>
          <a:ln>
            <a:noFill/>
          </a:ln>
        </p:spPr>
      </p:pic>
      <p:pic>
        <p:nvPicPr>
          <p:cNvPr id="442" name="Google Shape;442;p33"/>
          <p:cNvPicPr preferRelativeResize="0"/>
          <p:nvPr/>
        </p:nvPicPr>
        <p:blipFill rotWithShape="1">
          <a:blip r:embed="rId5">
            <a:alphaModFix/>
          </a:blip>
          <a:srcRect b="0" l="2410" r="0" t="0"/>
          <a:stretch/>
        </p:blipFill>
        <p:spPr>
          <a:xfrm>
            <a:off x="4028150" y="952100"/>
            <a:ext cx="1620750" cy="3391699"/>
          </a:xfrm>
          <a:prstGeom prst="rect">
            <a:avLst/>
          </a:prstGeom>
          <a:noFill/>
          <a:ln>
            <a:noFill/>
          </a:ln>
        </p:spPr>
      </p:pic>
      <p:pic>
        <p:nvPicPr>
          <p:cNvPr id="443" name="Google Shape;443;p33"/>
          <p:cNvPicPr preferRelativeResize="0"/>
          <p:nvPr/>
        </p:nvPicPr>
        <p:blipFill rotWithShape="1">
          <a:blip r:embed="rId6">
            <a:alphaModFix/>
          </a:blip>
          <a:srcRect b="0" l="97979" r="0" t="0"/>
          <a:stretch/>
        </p:blipFill>
        <p:spPr>
          <a:xfrm>
            <a:off x="3971325" y="1946775"/>
            <a:ext cx="91925" cy="2232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47" name="Shape 447"/>
        <p:cNvGrpSpPr/>
        <p:nvPr/>
      </p:nvGrpSpPr>
      <p:grpSpPr>
        <a:xfrm>
          <a:off x="0" y="0"/>
          <a:ext cx="0" cy="0"/>
          <a:chOff x="0" y="0"/>
          <a:chExt cx="0" cy="0"/>
        </a:xfrm>
      </p:grpSpPr>
      <p:sp>
        <p:nvSpPr>
          <p:cNvPr id="448" name="Google Shape;448;p34"/>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My Grove</a:t>
            </a:r>
            <a:endParaRPr/>
          </a:p>
        </p:txBody>
      </p:sp>
      <p:sp>
        <p:nvSpPr>
          <p:cNvPr id="449" name="Google Shape;449;p34"/>
          <p:cNvSpPr txBox="1"/>
          <p:nvPr>
            <p:ph idx="1" type="subTitle"/>
          </p:nvPr>
        </p:nvSpPr>
        <p:spPr>
          <a:xfrm>
            <a:off x="2556950" y="1033225"/>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Boring layout</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Screen was too boxy, more room for creativity in displaying all of the friends at once</a:t>
            </a:r>
            <a:endParaRPr sz="1100"/>
          </a:p>
        </p:txBody>
      </p:sp>
      <p:sp>
        <p:nvSpPr>
          <p:cNvPr id="450" name="Google Shape;450;p34"/>
          <p:cNvSpPr txBox="1"/>
          <p:nvPr>
            <p:ph idx="1" type="subTitle"/>
          </p:nvPr>
        </p:nvSpPr>
        <p:spPr>
          <a:xfrm>
            <a:off x="7169350" y="1033225"/>
            <a:ext cx="1664700" cy="14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New layout</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Worked to come up with a more creative layout that was less grid-like; friends are leaves in a giant plant–continuing plant metaphor</a:t>
            </a:r>
            <a:endParaRPr sz="1100"/>
          </a:p>
        </p:txBody>
      </p:sp>
      <p:pic>
        <p:nvPicPr>
          <p:cNvPr id="451" name="Google Shape;451;p34"/>
          <p:cNvPicPr preferRelativeResize="0"/>
          <p:nvPr/>
        </p:nvPicPr>
        <p:blipFill rotWithShape="1">
          <a:blip r:embed="rId3">
            <a:alphaModFix/>
          </a:blip>
          <a:srcRect b="53254" l="6624" r="62099" t="581"/>
          <a:stretch/>
        </p:blipFill>
        <p:spPr>
          <a:xfrm>
            <a:off x="284990" y="1099306"/>
            <a:ext cx="2020800" cy="3797400"/>
          </a:xfrm>
          <a:prstGeom prst="roundRect">
            <a:avLst>
              <a:gd fmla="val 16667" name="adj"/>
            </a:avLst>
          </a:prstGeom>
          <a:noFill/>
          <a:ln>
            <a:noFill/>
          </a:ln>
        </p:spPr>
      </p:pic>
      <p:pic>
        <p:nvPicPr>
          <p:cNvPr id="452" name="Google Shape;452;p34"/>
          <p:cNvPicPr preferRelativeResize="0"/>
          <p:nvPr/>
        </p:nvPicPr>
        <p:blipFill rotWithShape="1">
          <a:blip r:embed="rId4">
            <a:alphaModFix/>
          </a:blip>
          <a:srcRect b="7007" l="0" r="0" t="911"/>
          <a:stretch/>
        </p:blipFill>
        <p:spPr>
          <a:xfrm>
            <a:off x="463050" y="1394263"/>
            <a:ext cx="1664699" cy="3325028"/>
          </a:xfrm>
          <a:prstGeom prst="rect">
            <a:avLst/>
          </a:prstGeom>
          <a:noFill/>
          <a:ln>
            <a:noFill/>
          </a:ln>
        </p:spPr>
      </p:pic>
      <p:pic>
        <p:nvPicPr>
          <p:cNvPr id="453" name="Google Shape;453;p34"/>
          <p:cNvPicPr preferRelativeResize="0"/>
          <p:nvPr/>
        </p:nvPicPr>
        <p:blipFill>
          <a:blip r:embed="rId5">
            <a:alphaModFix/>
          </a:blip>
          <a:stretch>
            <a:fillRect/>
          </a:stretch>
        </p:blipFill>
        <p:spPr>
          <a:xfrm>
            <a:off x="4987000" y="1098988"/>
            <a:ext cx="1938900" cy="3798000"/>
          </a:xfrm>
          <a:prstGeom prst="roundRect">
            <a:avLst>
              <a:gd fmla="val 16667" name="adj"/>
            </a:avLst>
          </a:prstGeom>
          <a:noFill/>
          <a:ln>
            <a:noFill/>
          </a:ln>
        </p:spPr>
      </p:pic>
      <p:pic>
        <p:nvPicPr>
          <p:cNvPr id="454" name="Google Shape;454;p34"/>
          <p:cNvPicPr preferRelativeResize="0"/>
          <p:nvPr/>
        </p:nvPicPr>
        <p:blipFill rotWithShape="1">
          <a:blip r:embed="rId6">
            <a:alphaModFix/>
          </a:blip>
          <a:srcRect b="0" l="2410" r="0" t="0"/>
          <a:stretch/>
        </p:blipFill>
        <p:spPr>
          <a:xfrm>
            <a:off x="500950" y="1394274"/>
            <a:ext cx="1588888" cy="3325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58" name="Shape 458"/>
        <p:cNvGrpSpPr/>
        <p:nvPr/>
      </p:nvGrpSpPr>
      <p:grpSpPr>
        <a:xfrm>
          <a:off x="0" y="0"/>
          <a:ext cx="0" cy="0"/>
          <a:chOff x="0" y="0"/>
          <a:chExt cx="0" cy="0"/>
        </a:xfrm>
      </p:grpSpPr>
      <p:sp>
        <p:nvSpPr>
          <p:cNvPr id="459" name="Google Shape;459;p35"/>
          <p:cNvSpPr txBox="1"/>
          <p:nvPr>
            <p:ph type="ctrTitle"/>
          </p:nvPr>
        </p:nvSpPr>
        <p:spPr>
          <a:xfrm flipH="1">
            <a:off x="584200" y="2202150"/>
            <a:ext cx="3956100" cy="8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#6</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Plant an Activity</a:t>
            </a:r>
            <a:endParaRPr/>
          </a:p>
        </p:txBody>
      </p:sp>
      <p:sp>
        <p:nvSpPr>
          <p:cNvPr id="460" name="Google Shape;460;p35"/>
          <p:cNvSpPr/>
          <p:nvPr/>
        </p:nvSpPr>
        <p:spPr>
          <a:xfrm>
            <a:off x="59476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35"/>
          <p:cNvPicPr preferRelativeResize="0"/>
          <p:nvPr/>
        </p:nvPicPr>
        <p:blipFill rotWithShape="1">
          <a:blip r:embed="rId3">
            <a:alphaModFix/>
          </a:blip>
          <a:srcRect b="53254" l="6624" r="62099" t="581"/>
          <a:stretch/>
        </p:blipFill>
        <p:spPr>
          <a:xfrm>
            <a:off x="3808800" y="673056"/>
            <a:ext cx="2020800" cy="3797400"/>
          </a:xfrm>
          <a:prstGeom prst="roundRect">
            <a:avLst>
              <a:gd fmla="val 16667" name="adj"/>
            </a:avLst>
          </a:prstGeom>
          <a:noFill/>
          <a:ln>
            <a:noFill/>
          </a:ln>
        </p:spPr>
      </p:pic>
      <p:pic>
        <p:nvPicPr>
          <p:cNvPr id="462" name="Google Shape;462;p35"/>
          <p:cNvPicPr preferRelativeResize="0"/>
          <p:nvPr/>
        </p:nvPicPr>
        <p:blipFill rotWithShape="1">
          <a:blip r:embed="rId4">
            <a:alphaModFix/>
          </a:blip>
          <a:srcRect b="0" l="97979" r="0" t="0"/>
          <a:stretch/>
        </p:blipFill>
        <p:spPr>
          <a:xfrm>
            <a:off x="3971325" y="1946775"/>
            <a:ext cx="91925" cy="2232226"/>
          </a:xfrm>
          <a:prstGeom prst="rect">
            <a:avLst/>
          </a:prstGeom>
          <a:noFill/>
          <a:ln>
            <a:noFill/>
          </a:ln>
        </p:spPr>
      </p:pic>
      <p:pic>
        <p:nvPicPr>
          <p:cNvPr id="463" name="Google Shape;463;p35"/>
          <p:cNvPicPr preferRelativeResize="0"/>
          <p:nvPr/>
        </p:nvPicPr>
        <p:blipFill rotWithShape="1">
          <a:blip r:embed="rId5">
            <a:alphaModFix/>
          </a:blip>
          <a:srcRect b="0" l="2400" r="0" t="0"/>
          <a:stretch/>
        </p:blipFill>
        <p:spPr>
          <a:xfrm>
            <a:off x="4014688" y="962077"/>
            <a:ext cx="1609025" cy="3371750"/>
          </a:xfrm>
          <a:prstGeom prst="rect">
            <a:avLst/>
          </a:prstGeom>
          <a:noFill/>
          <a:ln>
            <a:noFill/>
          </a:ln>
        </p:spPr>
      </p:pic>
      <p:pic>
        <p:nvPicPr>
          <p:cNvPr id="464" name="Google Shape;464;p35"/>
          <p:cNvPicPr preferRelativeResize="0"/>
          <p:nvPr/>
        </p:nvPicPr>
        <p:blipFill rotWithShape="1">
          <a:blip r:embed="rId4">
            <a:alphaModFix/>
          </a:blip>
          <a:srcRect b="0" l="97979" r="0" t="0"/>
          <a:stretch/>
        </p:blipFill>
        <p:spPr>
          <a:xfrm>
            <a:off x="5568400" y="1758900"/>
            <a:ext cx="91925" cy="2232226"/>
          </a:xfrm>
          <a:prstGeom prst="rect">
            <a:avLst/>
          </a:prstGeom>
          <a:noFill/>
          <a:ln>
            <a:noFill/>
          </a:ln>
        </p:spPr>
      </p:pic>
      <p:pic>
        <p:nvPicPr>
          <p:cNvPr id="465" name="Google Shape;465;p35"/>
          <p:cNvPicPr preferRelativeResize="0"/>
          <p:nvPr/>
        </p:nvPicPr>
        <p:blipFill>
          <a:blip r:embed="rId6">
            <a:alphaModFix/>
          </a:blip>
          <a:stretch>
            <a:fillRect/>
          </a:stretch>
        </p:blipFill>
        <p:spPr>
          <a:xfrm>
            <a:off x="6474050" y="444438"/>
            <a:ext cx="1080000" cy="2131200"/>
          </a:xfrm>
          <a:prstGeom prst="roundRect">
            <a:avLst>
              <a:gd fmla="val 16667" name="adj"/>
            </a:avLst>
          </a:prstGeom>
          <a:noFill/>
          <a:ln>
            <a:noFill/>
          </a:ln>
        </p:spPr>
      </p:pic>
      <p:pic>
        <p:nvPicPr>
          <p:cNvPr id="466" name="Google Shape;466;p35"/>
          <p:cNvPicPr preferRelativeResize="0"/>
          <p:nvPr/>
        </p:nvPicPr>
        <p:blipFill>
          <a:blip r:embed="rId7">
            <a:alphaModFix/>
          </a:blip>
          <a:stretch>
            <a:fillRect/>
          </a:stretch>
        </p:blipFill>
        <p:spPr>
          <a:xfrm>
            <a:off x="7763350" y="222263"/>
            <a:ext cx="1080000" cy="2111700"/>
          </a:xfrm>
          <a:prstGeom prst="roundRect">
            <a:avLst>
              <a:gd fmla="val 16667" name="adj"/>
            </a:avLst>
          </a:prstGeom>
          <a:noFill/>
          <a:ln>
            <a:noFill/>
          </a:ln>
        </p:spPr>
      </p:pic>
      <p:pic>
        <p:nvPicPr>
          <p:cNvPr id="467" name="Google Shape;467;p35"/>
          <p:cNvPicPr preferRelativeResize="0"/>
          <p:nvPr/>
        </p:nvPicPr>
        <p:blipFill>
          <a:blip r:embed="rId8">
            <a:alphaModFix/>
          </a:blip>
          <a:stretch>
            <a:fillRect/>
          </a:stretch>
        </p:blipFill>
        <p:spPr>
          <a:xfrm>
            <a:off x="6474043" y="2742013"/>
            <a:ext cx="1080000" cy="2102100"/>
          </a:xfrm>
          <a:prstGeom prst="roundRect">
            <a:avLst>
              <a:gd fmla="val 16667" name="adj"/>
            </a:avLst>
          </a:prstGeom>
          <a:noFill/>
          <a:ln>
            <a:noFill/>
          </a:ln>
        </p:spPr>
      </p:pic>
      <p:pic>
        <p:nvPicPr>
          <p:cNvPr id="468" name="Google Shape;468;p35"/>
          <p:cNvPicPr preferRelativeResize="0"/>
          <p:nvPr/>
        </p:nvPicPr>
        <p:blipFill>
          <a:blip r:embed="rId9">
            <a:alphaModFix/>
          </a:blip>
          <a:stretch>
            <a:fillRect/>
          </a:stretch>
        </p:blipFill>
        <p:spPr>
          <a:xfrm>
            <a:off x="7794679" y="2506763"/>
            <a:ext cx="1080000" cy="21165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126" name="Shape 126"/>
        <p:cNvGrpSpPr/>
        <p:nvPr/>
      </p:nvGrpSpPr>
      <p:grpSpPr>
        <a:xfrm>
          <a:off x="0" y="0"/>
          <a:ext cx="0" cy="0"/>
          <a:chOff x="0" y="0"/>
          <a:chExt cx="0" cy="0"/>
        </a:xfrm>
      </p:grpSpPr>
      <p:sp>
        <p:nvSpPr>
          <p:cNvPr id="127" name="Google Shape;127;p18"/>
          <p:cNvSpPr txBox="1"/>
          <p:nvPr>
            <p:ph type="ctrTitle"/>
          </p:nvPr>
        </p:nvSpPr>
        <p:spPr>
          <a:xfrm flipH="1">
            <a:off x="4161725" y="1966400"/>
            <a:ext cx="3186600" cy="67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grove</a:t>
            </a:r>
            <a:endParaRPr/>
          </a:p>
          <a:p>
            <a:pPr indent="0" lvl="0" marL="0" rtl="0" algn="r">
              <a:spcBef>
                <a:spcPts val="0"/>
              </a:spcBef>
              <a:spcAft>
                <a:spcPts val="0"/>
              </a:spcAft>
              <a:buNone/>
            </a:pPr>
            <a:r>
              <a:rPr i="1" lang="es" sz="1400"/>
              <a:t>C</a:t>
            </a:r>
            <a:r>
              <a:rPr i="1" lang="es" sz="1600"/>
              <a:t>ultivate your post-grad community</a:t>
            </a:r>
            <a:endParaRPr i="1" sz="1600"/>
          </a:p>
        </p:txBody>
      </p:sp>
      <p:sp>
        <p:nvSpPr>
          <p:cNvPr id="128" name="Google Shape;128;p18"/>
          <p:cNvSpPr txBox="1"/>
          <p:nvPr>
            <p:ph idx="1" type="subTitle"/>
          </p:nvPr>
        </p:nvSpPr>
        <p:spPr>
          <a:xfrm>
            <a:off x="1397425" y="2809300"/>
            <a:ext cx="3373800" cy="17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t>
            </a:r>
            <a:r>
              <a:rPr lang="es"/>
              <a:t>ost-grads are faced with the often-overwhelming challenge of building and retaining friendships amidst a sea of new connections. Grove allows post-grads to focus on the enjoyable and exciting aspects of building community by simplifying the stressful aspects of inviting, planning, and following up with new friends. Grove helps ensure that new friendships deepen into lasting friendships without the anxiety that currently accompanies post-grad community building.</a:t>
            </a:r>
            <a:endParaRPr/>
          </a:p>
        </p:txBody>
      </p:sp>
      <p:pic>
        <p:nvPicPr>
          <p:cNvPr id="129" name="Google Shape;129;p18"/>
          <p:cNvPicPr preferRelativeResize="0"/>
          <p:nvPr/>
        </p:nvPicPr>
        <p:blipFill>
          <a:blip r:embed="rId3">
            <a:alphaModFix/>
          </a:blip>
          <a:stretch>
            <a:fillRect/>
          </a:stretch>
        </p:blipFill>
        <p:spPr>
          <a:xfrm>
            <a:off x="1414025" y="1786375"/>
            <a:ext cx="502875" cy="670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72" name="Shape 472"/>
        <p:cNvGrpSpPr/>
        <p:nvPr/>
      </p:nvGrpSpPr>
      <p:grpSpPr>
        <a:xfrm>
          <a:off x="0" y="0"/>
          <a:ext cx="0" cy="0"/>
          <a:chOff x="0" y="0"/>
          <a:chExt cx="0" cy="0"/>
        </a:xfrm>
      </p:grpSpPr>
      <p:sp>
        <p:nvSpPr>
          <p:cNvPr id="473" name="Google Shape;473;p36"/>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Plant an Activity</a:t>
            </a:r>
            <a:endParaRPr/>
          </a:p>
        </p:txBody>
      </p:sp>
      <p:sp>
        <p:nvSpPr>
          <p:cNvPr id="474" name="Google Shape;474;p36"/>
          <p:cNvSpPr txBox="1"/>
          <p:nvPr>
            <p:ph idx="1" type="subTitle"/>
          </p:nvPr>
        </p:nvSpPr>
        <p:spPr>
          <a:xfrm>
            <a:off x="2556950" y="1033225"/>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Boring design</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Screen was too Google form-like, more room for creativity and playing on the plant metaphor in visual layout</a:t>
            </a:r>
            <a:endParaRPr sz="1100"/>
          </a:p>
        </p:txBody>
      </p:sp>
      <p:sp>
        <p:nvSpPr>
          <p:cNvPr id="475" name="Google Shape;475;p36"/>
          <p:cNvSpPr txBox="1"/>
          <p:nvPr>
            <p:ph idx="1" type="subTitle"/>
          </p:nvPr>
        </p:nvSpPr>
        <p:spPr>
          <a:xfrm>
            <a:off x="7169350" y="1033225"/>
            <a:ext cx="1664700" cy="14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New visuals</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Worked to come up with a more creative layout that was less form-like; played on plant metaphor by making each step of the process of creating an activity a step in the process of planting a plant</a:t>
            </a:r>
            <a:endParaRPr sz="1100"/>
          </a:p>
        </p:txBody>
      </p:sp>
      <p:pic>
        <p:nvPicPr>
          <p:cNvPr id="476" name="Google Shape;476;p36"/>
          <p:cNvPicPr preferRelativeResize="0"/>
          <p:nvPr/>
        </p:nvPicPr>
        <p:blipFill rotWithShape="1">
          <a:blip r:embed="rId3">
            <a:alphaModFix/>
          </a:blip>
          <a:srcRect b="53254" l="6624" r="62099" t="581"/>
          <a:stretch/>
        </p:blipFill>
        <p:spPr>
          <a:xfrm>
            <a:off x="284990" y="1099306"/>
            <a:ext cx="2020800" cy="3797400"/>
          </a:xfrm>
          <a:prstGeom prst="roundRect">
            <a:avLst>
              <a:gd fmla="val 16667" name="adj"/>
            </a:avLst>
          </a:prstGeom>
          <a:noFill/>
          <a:ln>
            <a:noFill/>
          </a:ln>
        </p:spPr>
      </p:pic>
      <p:pic>
        <p:nvPicPr>
          <p:cNvPr id="477" name="Google Shape;477;p36"/>
          <p:cNvPicPr preferRelativeResize="0"/>
          <p:nvPr/>
        </p:nvPicPr>
        <p:blipFill rotWithShape="1">
          <a:blip r:embed="rId4">
            <a:alphaModFix/>
          </a:blip>
          <a:srcRect b="7007" l="0" r="0" t="911"/>
          <a:stretch/>
        </p:blipFill>
        <p:spPr>
          <a:xfrm>
            <a:off x="463050" y="1394263"/>
            <a:ext cx="1664699" cy="3325028"/>
          </a:xfrm>
          <a:prstGeom prst="rect">
            <a:avLst/>
          </a:prstGeom>
          <a:noFill/>
          <a:ln>
            <a:noFill/>
          </a:ln>
        </p:spPr>
      </p:pic>
      <p:pic>
        <p:nvPicPr>
          <p:cNvPr id="478" name="Google Shape;478;p36"/>
          <p:cNvPicPr preferRelativeResize="0"/>
          <p:nvPr/>
        </p:nvPicPr>
        <p:blipFill>
          <a:blip r:embed="rId5">
            <a:alphaModFix/>
          </a:blip>
          <a:stretch>
            <a:fillRect/>
          </a:stretch>
        </p:blipFill>
        <p:spPr>
          <a:xfrm>
            <a:off x="4955650" y="1164163"/>
            <a:ext cx="936000" cy="1848600"/>
          </a:xfrm>
          <a:prstGeom prst="roundRect">
            <a:avLst>
              <a:gd fmla="val 16667" name="adj"/>
            </a:avLst>
          </a:prstGeom>
          <a:noFill/>
          <a:ln>
            <a:noFill/>
          </a:ln>
        </p:spPr>
      </p:pic>
      <p:pic>
        <p:nvPicPr>
          <p:cNvPr id="479" name="Google Shape;479;p36"/>
          <p:cNvPicPr preferRelativeResize="0"/>
          <p:nvPr/>
        </p:nvPicPr>
        <p:blipFill>
          <a:blip r:embed="rId6">
            <a:alphaModFix/>
          </a:blip>
          <a:stretch>
            <a:fillRect/>
          </a:stretch>
        </p:blipFill>
        <p:spPr>
          <a:xfrm>
            <a:off x="6001450" y="1173463"/>
            <a:ext cx="936000" cy="1830000"/>
          </a:xfrm>
          <a:prstGeom prst="roundRect">
            <a:avLst>
              <a:gd fmla="val 16667" name="adj"/>
            </a:avLst>
          </a:prstGeom>
          <a:noFill/>
          <a:ln>
            <a:noFill/>
          </a:ln>
        </p:spPr>
      </p:pic>
      <p:pic>
        <p:nvPicPr>
          <p:cNvPr id="480" name="Google Shape;480;p36"/>
          <p:cNvPicPr preferRelativeResize="0"/>
          <p:nvPr/>
        </p:nvPicPr>
        <p:blipFill>
          <a:blip r:embed="rId7">
            <a:alphaModFix/>
          </a:blip>
          <a:stretch>
            <a:fillRect/>
          </a:stretch>
        </p:blipFill>
        <p:spPr>
          <a:xfrm>
            <a:off x="4950043" y="3076288"/>
            <a:ext cx="936000" cy="1820400"/>
          </a:xfrm>
          <a:prstGeom prst="roundRect">
            <a:avLst>
              <a:gd fmla="val 16667" name="adj"/>
            </a:avLst>
          </a:prstGeom>
          <a:noFill/>
          <a:ln>
            <a:noFill/>
          </a:ln>
        </p:spPr>
      </p:pic>
      <p:pic>
        <p:nvPicPr>
          <p:cNvPr id="481" name="Google Shape;481;p36"/>
          <p:cNvPicPr preferRelativeResize="0"/>
          <p:nvPr/>
        </p:nvPicPr>
        <p:blipFill>
          <a:blip r:embed="rId8">
            <a:alphaModFix/>
          </a:blip>
          <a:stretch>
            <a:fillRect/>
          </a:stretch>
        </p:blipFill>
        <p:spPr>
          <a:xfrm>
            <a:off x="6001454" y="3069238"/>
            <a:ext cx="936000" cy="1834500"/>
          </a:xfrm>
          <a:prstGeom prst="roundRect">
            <a:avLst>
              <a:gd fmla="val 16667" name="adj"/>
            </a:avLst>
          </a:prstGeom>
          <a:noFill/>
          <a:ln>
            <a:noFill/>
          </a:ln>
        </p:spPr>
      </p:pic>
      <p:pic>
        <p:nvPicPr>
          <p:cNvPr id="482" name="Google Shape;482;p36"/>
          <p:cNvPicPr preferRelativeResize="0"/>
          <p:nvPr/>
        </p:nvPicPr>
        <p:blipFill rotWithShape="1">
          <a:blip r:embed="rId9">
            <a:alphaModFix/>
          </a:blip>
          <a:srcRect b="0" l="2400" r="0" t="0"/>
          <a:stretch/>
        </p:blipFill>
        <p:spPr>
          <a:xfrm>
            <a:off x="490888" y="1370914"/>
            <a:ext cx="1609025" cy="33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486" name="Shape 486"/>
        <p:cNvGrpSpPr/>
        <p:nvPr/>
      </p:nvGrpSpPr>
      <p:grpSpPr>
        <a:xfrm>
          <a:off x="0" y="0"/>
          <a:ext cx="0" cy="0"/>
          <a:chOff x="0" y="0"/>
          <a:chExt cx="0" cy="0"/>
        </a:xfrm>
      </p:grpSpPr>
      <p:sp>
        <p:nvSpPr>
          <p:cNvPr id="487" name="Google Shape;487;p37"/>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#1: Set Preferences→Accept Hangout</a:t>
            </a:r>
            <a:endParaRPr/>
          </a:p>
        </p:txBody>
      </p:sp>
      <p:pic>
        <p:nvPicPr>
          <p:cNvPr id="488" name="Google Shape;488;p37"/>
          <p:cNvPicPr preferRelativeResize="0"/>
          <p:nvPr/>
        </p:nvPicPr>
        <p:blipFill rotWithShape="1">
          <a:blip r:embed="rId3">
            <a:alphaModFix/>
          </a:blip>
          <a:srcRect b="53254" l="6624" r="62099" t="581"/>
          <a:stretch/>
        </p:blipFill>
        <p:spPr>
          <a:xfrm>
            <a:off x="211188" y="1399175"/>
            <a:ext cx="1386900" cy="2606100"/>
          </a:xfrm>
          <a:prstGeom prst="roundRect">
            <a:avLst>
              <a:gd fmla="val 16667" name="adj"/>
            </a:avLst>
          </a:prstGeom>
          <a:noFill/>
          <a:ln>
            <a:noFill/>
          </a:ln>
        </p:spPr>
      </p:pic>
      <p:pic>
        <p:nvPicPr>
          <p:cNvPr id="489" name="Google Shape;489;p37"/>
          <p:cNvPicPr preferRelativeResize="0"/>
          <p:nvPr/>
        </p:nvPicPr>
        <p:blipFill rotWithShape="1">
          <a:blip r:embed="rId3">
            <a:alphaModFix/>
          </a:blip>
          <a:srcRect b="53254" l="6624" r="62099" t="581"/>
          <a:stretch/>
        </p:blipFill>
        <p:spPr>
          <a:xfrm>
            <a:off x="1678133" y="1399175"/>
            <a:ext cx="1386900" cy="2606100"/>
          </a:xfrm>
          <a:prstGeom prst="roundRect">
            <a:avLst>
              <a:gd fmla="val 16667" name="adj"/>
            </a:avLst>
          </a:prstGeom>
          <a:noFill/>
          <a:ln>
            <a:noFill/>
          </a:ln>
        </p:spPr>
      </p:pic>
      <p:pic>
        <p:nvPicPr>
          <p:cNvPr id="490" name="Google Shape;490;p37"/>
          <p:cNvPicPr preferRelativeResize="0"/>
          <p:nvPr/>
        </p:nvPicPr>
        <p:blipFill rotWithShape="1">
          <a:blip r:embed="rId3">
            <a:alphaModFix/>
          </a:blip>
          <a:srcRect b="53254" l="6624" r="62099" t="581"/>
          <a:stretch/>
        </p:blipFill>
        <p:spPr>
          <a:xfrm>
            <a:off x="3145078" y="1399175"/>
            <a:ext cx="1386900" cy="2606100"/>
          </a:xfrm>
          <a:prstGeom prst="roundRect">
            <a:avLst>
              <a:gd fmla="val 16667" name="adj"/>
            </a:avLst>
          </a:prstGeom>
          <a:noFill/>
          <a:ln>
            <a:noFill/>
          </a:ln>
        </p:spPr>
      </p:pic>
      <p:pic>
        <p:nvPicPr>
          <p:cNvPr id="491" name="Google Shape;491;p37"/>
          <p:cNvPicPr preferRelativeResize="0"/>
          <p:nvPr/>
        </p:nvPicPr>
        <p:blipFill rotWithShape="1">
          <a:blip r:embed="rId3">
            <a:alphaModFix/>
          </a:blip>
          <a:srcRect b="53254" l="6624" r="62099" t="581"/>
          <a:stretch/>
        </p:blipFill>
        <p:spPr>
          <a:xfrm>
            <a:off x="4612023" y="1399175"/>
            <a:ext cx="1386900" cy="2606100"/>
          </a:xfrm>
          <a:prstGeom prst="roundRect">
            <a:avLst>
              <a:gd fmla="val 16667" name="adj"/>
            </a:avLst>
          </a:prstGeom>
          <a:noFill/>
          <a:ln>
            <a:noFill/>
          </a:ln>
        </p:spPr>
      </p:pic>
      <p:pic>
        <p:nvPicPr>
          <p:cNvPr id="492" name="Google Shape;492;p37"/>
          <p:cNvPicPr preferRelativeResize="0"/>
          <p:nvPr/>
        </p:nvPicPr>
        <p:blipFill rotWithShape="1">
          <a:blip r:embed="rId3">
            <a:alphaModFix/>
          </a:blip>
          <a:srcRect b="53254" l="6624" r="62099" t="581"/>
          <a:stretch/>
        </p:blipFill>
        <p:spPr>
          <a:xfrm>
            <a:off x="6078968" y="1399175"/>
            <a:ext cx="1386900" cy="2606100"/>
          </a:xfrm>
          <a:prstGeom prst="roundRect">
            <a:avLst>
              <a:gd fmla="val 16667" name="adj"/>
            </a:avLst>
          </a:prstGeom>
          <a:noFill/>
          <a:ln>
            <a:noFill/>
          </a:ln>
        </p:spPr>
      </p:pic>
      <p:pic>
        <p:nvPicPr>
          <p:cNvPr id="493" name="Google Shape;493;p37"/>
          <p:cNvPicPr preferRelativeResize="0"/>
          <p:nvPr/>
        </p:nvPicPr>
        <p:blipFill rotWithShape="1">
          <a:blip r:embed="rId3">
            <a:alphaModFix/>
          </a:blip>
          <a:srcRect b="53254" l="6624" r="62099" t="581"/>
          <a:stretch/>
        </p:blipFill>
        <p:spPr>
          <a:xfrm>
            <a:off x="7545913" y="1399175"/>
            <a:ext cx="1386900" cy="2606100"/>
          </a:xfrm>
          <a:prstGeom prst="roundRect">
            <a:avLst>
              <a:gd fmla="val 16667" name="adj"/>
            </a:avLst>
          </a:prstGeom>
          <a:noFill/>
          <a:ln>
            <a:noFill/>
          </a:ln>
        </p:spPr>
      </p:pic>
      <p:pic>
        <p:nvPicPr>
          <p:cNvPr id="494" name="Google Shape;494;p37"/>
          <p:cNvPicPr preferRelativeResize="0"/>
          <p:nvPr/>
        </p:nvPicPr>
        <p:blipFill rotWithShape="1">
          <a:blip r:embed="rId4">
            <a:alphaModFix/>
          </a:blip>
          <a:srcRect b="0" l="0" r="0" t="0"/>
          <a:stretch/>
        </p:blipFill>
        <p:spPr>
          <a:xfrm>
            <a:off x="1770413" y="1586100"/>
            <a:ext cx="1101088" cy="2232230"/>
          </a:xfrm>
          <a:prstGeom prst="rect">
            <a:avLst/>
          </a:prstGeom>
          <a:noFill/>
          <a:ln>
            <a:noFill/>
          </a:ln>
        </p:spPr>
      </p:pic>
      <p:pic>
        <p:nvPicPr>
          <p:cNvPr id="495" name="Google Shape;495;p37"/>
          <p:cNvPicPr preferRelativeResize="0"/>
          <p:nvPr/>
        </p:nvPicPr>
        <p:blipFill rotWithShape="1">
          <a:blip r:embed="rId4">
            <a:alphaModFix/>
          </a:blip>
          <a:srcRect b="0" l="97979" r="0" t="0"/>
          <a:stretch/>
        </p:blipFill>
        <p:spPr>
          <a:xfrm>
            <a:off x="2832360" y="1538675"/>
            <a:ext cx="110175" cy="2232226"/>
          </a:xfrm>
          <a:prstGeom prst="rect">
            <a:avLst/>
          </a:prstGeom>
          <a:noFill/>
          <a:ln>
            <a:noFill/>
          </a:ln>
        </p:spPr>
      </p:pic>
      <p:sp>
        <p:nvSpPr>
          <p:cNvPr id="496" name="Google Shape;496;p37"/>
          <p:cNvSpPr/>
          <p:nvPr/>
        </p:nvSpPr>
        <p:spPr>
          <a:xfrm>
            <a:off x="2519713" y="2714050"/>
            <a:ext cx="110100" cy="1095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37"/>
          <p:cNvPicPr preferRelativeResize="0"/>
          <p:nvPr/>
        </p:nvPicPr>
        <p:blipFill rotWithShape="1">
          <a:blip r:embed="rId5">
            <a:alphaModFix/>
          </a:blip>
          <a:srcRect b="0" l="0" r="0" t="0"/>
          <a:stretch/>
        </p:blipFill>
        <p:spPr>
          <a:xfrm>
            <a:off x="3255638" y="1586125"/>
            <a:ext cx="1055975" cy="2259398"/>
          </a:xfrm>
          <a:prstGeom prst="rect">
            <a:avLst/>
          </a:prstGeom>
          <a:noFill/>
          <a:ln>
            <a:noFill/>
          </a:ln>
        </p:spPr>
      </p:pic>
      <p:pic>
        <p:nvPicPr>
          <p:cNvPr id="498" name="Google Shape;498;p37"/>
          <p:cNvPicPr preferRelativeResize="0"/>
          <p:nvPr/>
        </p:nvPicPr>
        <p:blipFill rotWithShape="1">
          <a:blip r:embed="rId4">
            <a:alphaModFix/>
          </a:blip>
          <a:srcRect b="0" l="97979" r="0" t="0"/>
          <a:stretch/>
        </p:blipFill>
        <p:spPr>
          <a:xfrm>
            <a:off x="4299298" y="1538675"/>
            <a:ext cx="110175" cy="2232226"/>
          </a:xfrm>
          <a:prstGeom prst="rect">
            <a:avLst/>
          </a:prstGeom>
          <a:noFill/>
          <a:ln>
            <a:noFill/>
          </a:ln>
        </p:spPr>
      </p:pic>
      <p:sp>
        <p:nvSpPr>
          <p:cNvPr id="499" name="Google Shape;499;p37"/>
          <p:cNvSpPr/>
          <p:nvPr/>
        </p:nvSpPr>
        <p:spPr>
          <a:xfrm>
            <a:off x="3585925" y="3653525"/>
            <a:ext cx="505200" cy="192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37"/>
          <p:cNvPicPr preferRelativeResize="0"/>
          <p:nvPr/>
        </p:nvPicPr>
        <p:blipFill rotWithShape="1">
          <a:blip r:embed="rId6">
            <a:alphaModFix/>
          </a:blip>
          <a:srcRect b="0" l="4095" r="0" t="0"/>
          <a:stretch/>
        </p:blipFill>
        <p:spPr>
          <a:xfrm>
            <a:off x="4754913" y="1544400"/>
            <a:ext cx="1101100" cy="2342839"/>
          </a:xfrm>
          <a:prstGeom prst="rect">
            <a:avLst/>
          </a:prstGeom>
          <a:noFill/>
          <a:ln>
            <a:noFill/>
          </a:ln>
        </p:spPr>
      </p:pic>
      <p:pic>
        <p:nvPicPr>
          <p:cNvPr id="501" name="Google Shape;501;p37"/>
          <p:cNvPicPr preferRelativeResize="0"/>
          <p:nvPr/>
        </p:nvPicPr>
        <p:blipFill rotWithShape="1">
          <a:blip r:embed="rId4">
            <a:alphaModFix/>
          </a:blip>
          <a:srcRect b="0" l="97979" r="0" t="0"/>
          <a:stretch/>
        </p:blipFill>
        <p:spPr>
          <a:xfrm>
            <a:off x="5837243" y="1538675"/>
            <a:ext cx="56725" cy="2232226"/>
          </a:xfrm>
          <a:prstGeom prst="rect">
            <a:avLst/>
          </a:prstGeom>
          <a:noFill/>
          <a:ln>
            <a:noFill/>
          </a:ln>
        </p:spPr>
      </p:pic>
      <p:sp>
        <p:nvSpPr>
          <p:cNvPr id="502" name="Google Shape;502;p37"/>
          <p:cNvSpPr/>
          <p:nvPr/>
        </p:nvSpPr>
        <p:spPr>
          <a:xfrm>
            <a:off x="4661063" y="1461275"/>
            <a:ext cx="1288800" cy="493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37"/>
          <p:cNvPicPr preferRelativeResize="0"/>
          <p:nvPr/>
        </p:nvPicPr>
        <p:blipFill rotWithShape="1">
          <a:blip r:embed="rId7">
            <a:alphaModFix/>
          </a:blip>
          <a:srcRect b="0" l="0" r="0" t="2210"/>
          <a:stretch/>
        </p:blipFill>
        <p:spPr>
          <a:xfrm>
            <a:off x="6221862" y="1615088"/>
            <a:ext cx="1101100" cy="2307437"/>
          </a:xfrm>
          <a:prstGeom prst="rect">
            <a:avLst/>
          </a:prstGeom>
          <a:noFill/>
          <a:ln>
            <a:noFill/>
          </a:ln>
        </p:spPr>
      </p:pic>
      <p:pic>
        <p:nvPicPr>
          <p:cNvPr id="504" name="Google Shape;504;p37"/>
          <p:cNvPicPr preferRelativeResize="0"/>
          <p:nvPr/>
        </p:nvPicPr>
        <p:blipFill rotWithShape="1">
          <a:blip r:embed="rId4">
            <a:alphaModFix/>
          </a:blip>
          <a:srcRect b="0" l="97979" r="0" t="0"/>
          <a:stretch/>
        </p:blipFill>
        <p:spPr>
          <a:xfrm>
            <a:off x="7321743" y="1586113"/>
            <a:ext cx="56725" cy="2232226"/>
          </a:xfrm>
          <a:prstGeom prst="rect">
            <a:avLst/>
          </a:prstGeom>
          <a:noFill/>
          <a:ln>
            <a:noFill/>
          </a:ln>
        </p:spPr>
      </p:pic>
      <p:sp>
        <p:nvSpPr>
          <p:cNvPr id="505" name="Google Shape;505;p37"/>
          <p:cNvSpPr/>
          <p:nvPr/>
        </p:nvSpPr>
        <p:spPr>
          <a:xfrm>
            <a:off x="6891838" y="2884175"/>
            <a:ext cx="110100" cy="1095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37"/>
          <p:cNvPicPr preferRelativeResize="0"/>
          <p:nvPr/>
        </p:nvPicPr>
        <p:blipFill rotWithShape="1">
          <a:blip r:embed="rId8">
            <a:alphaModFix/>
          </a:blip>
          <a:srcRect b="-541" l="4039" r="0" t="2058"/>
          <a:stretch/>
        </p:blipFill>
        <p:spPr>
          <a:xfrm>
            <a:off x="7688813" y="1586125"/>
            <a:ext cx="1101100" cy="2307424"/>
          </a:xfrm>
          <a:prstGeom prst="rect">
            <a:avLst/>
          </a:prstGeom>
          <a:noFill/>
          <a:ln>
            <a:noFill/>
          </a:ln>
        </p:spPr>
      </p:pic>
      <p:pic>
        <p:nvPicPr>
          <p:cNvPr id="507" name="Google Shape;507;p37"/>
          <p:cNvPicPr preferRelativeResize="0"/>
          <p:nvPr/>
        </p:nvPicPr>
        <p:blipFill>
          <a:blip r:embed="rId9">
            <a:alphaModFix/>
          </a:blip>
          <a:stretch>
            <a:fillRect/>
          </a:stretch>
        </p:blipFill>
        <p:spPr>
          <a:xfrm>
            <a:off x="354100" y="1572200"/>
            <a:ext cx="1101100" cy="2287242"/>
          </a:xfrm>
          <a:prstGeom prst="rect">
            <a:avLst/>
          </a:prstGeom>
          <a:noFill/>
          <a:ln>
            <a:noFill/>
          </a:ln>
        </p:spPr>
      </p:pic>
      <p:pic>
        <p:nvPicPr>
          <p:cNvPr id="508" name="Google Shape;508;p37"/>
          <p:cNvPicPr preferRelativeResize="0"/>
          <p:nvPr/>
        </p:nvPicPr>
        <p:blipFill rotWithShape="1">
          <a:blip r:embed="rId4">
            <a:alphaModFix/>
          </a:blip>
          <a:srcRect b="0" l="97979" r="0" t="0"/>
          <a:stretch/>
        </p:blipFill>
        <p:spPr>
          <a:xfrm>
            <a:off x="1377335" y="1586100"/>
            <a:ext cx="110175" cy="2232226"/>
          </a:xfrm>
          <a:prstGeom prst="rect">
            <a:avLst/>
          </a:prstGeom>
          <a:noFill/>
          <a:ln>
            <a:noFill/>
          </a:ln>
        </p:spPr>
      </p:pic>
      <p:pic>
        <p:nvPicPr>
          <p:cNvPr id="509" name="Google Shape;509;p37"/>
          <p:cNvPicPr preferRelativeResize="0"/>
          <p:nvPr/>
        </p:nvPicPr>
        <p:blipFill rotWithShape="1">
          <a:blip r:embed="rId4">
            <a:alphaModFix/>
          </a:blip>
          <a:srcRect b="0" l="97979" r="0" t="0"/>
          <a:stretch/>
        </p:blipFill>
        <p:spPr>
          <a:xfrm>
            <a:off x="310930" y="1599725"/>
            <a:ext cx="56725" cy="2232226"/>
          </a:xfrm>
          <a:prstGeom prst="rect">
            <a:avLst/>
          </a:prstGeom>
          <a:noFill/>
          <a:ln>
            <a:noFill/>
          </a:ln>
        </p:spPr>
      </p:pic>
      <p:sp>
        <p:nvSpPr>
          <p:cNvPr id="510" name="Google Shape;510;p37"/>
          <p:cNvSpPr/>
          <p:nvPr/>
        </p:nvSpPr>
        <p:spPr>
          <a:xfrm>
            <a:off x="303088" y="3429325"/>
            <a:ext cx="1184400" cy="493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37"/>
          <p:cNvPicPr preferRelativeResize="0"/>
          <p:nvPr/>
        </p:nvPicPr>
        <p:blipFill rotWithShape="1">
          <a:blip r:embed="rId4">
            <a:alphaModFix/>
          </a:blip>
          <a:srcRect b="0" l="97979" r="0" t="0"/>
          <a:stretch/>
        </p:blipFill>
        <p:spPr>
          <a:xfrm>
            <a:off x="6201468" y="1652688"/>
            <a:ext cx="56725" cy="2232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15" name="Shape 515"/>
        <p:cNvGrpSpPr/>
        <p:nvPr/>
      </p:nvGrpSpPr>
      <p:grpSpPr>
        <a:xfrm>
          <a:off x="0" y="0"/>
          <a:ext cx="0" cy="0"/>
          <a:chOff x="0" y="0"/>
          <a:chExt cx="0" cy="0"/>
        </a:xfrm>
      </p:grpSpPr>
      <p:sp>
        <p:nvSpPr>
          <p:cNvPr id="516" name="Google Shape;516;p38"/>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#1: Set Preferences→Accept Hangout (1/2)</a:t>
            </a:r>
            <a:endParaRPr/>
          </a:p>
          <a:p>
            <a:pPr indent="0" lvl="0" marL="0" rtl="0" algn="r">
              <a:spcBef>
                <a:spcPts val="0"/>
              </a:spcBef>
              <a:spcAft>
                <a:spcPts val="0"/>
              </a:spcAft>
              <a:buNone/>
            </a:pPr>
            <a:r>
              <a:t/>
            </a:r>
            <a:endParaRPr/>
          </a:p>
        </p:txBody>
      </p:sp>
      <p:pic>
        <p:nvPicPr>
          <p:cNvPr id="517" name="Google Shape;517;p38"/>
          <p:cNvPicPr preferRelativeResize="0"/>
          <p:nvPr/>
        </p:nvPicPr>
        <p:blipFill>
          <a:blip r:embed="rId3">
            <a:alphaModFix/>
          </a:blip>
          <a:stretch>
            <a:fillRect/>
          </a:stretch>
        </p:blipFill>
        <p:spPr>
          <a:xfrm>
            <a:off x="244800" y="1281600"/>
            <a:ext cx="1620000" cy="3200700"/>
          </a:xfrm>
          <a:prstGeom prst="roundRect">
            <a:avLst>
              <a:gd fmla="val 16667" name="adj"/>
            </a:avLst>
          </a:prstGeom>
          <a:noFill/>
          <a:ln>
            <a:noFill/>
          </a:ln>
        </p:spPr>
      </p:pic>
      <p:pic>
        <p:nvPicPr>
          <p:cNvPr id="518" name="Google Shape;518;p38"/>
          <p:cNvPicPr preferRelativeResize="0"/>
          <p:nvPr/>
        </p:nvPicPr>
        <p:blipFill>
          <a:blip r:embed="rId4">
            <a:alphaModFix/>
          </a:blip>
          <a:stretch>
            <a:fillRect/>
          </a:stretch>
        </p:blipFill>
        <p:spPr>
          <a:xfrm>
            <a:off x="1989550" y="1281600"/>
            <a:ext cx="1620000" cy="3217500"/>
          </a:xfrm>
          <a:prstGeom prst="roundRect">
            <a:avLst>
              <a:gd fmla="val 16667" name="adj"/>
            </a:avLst>
          </a:prstGeom>
          <a:noFill/>
          <a:ln>
            <a:noFill/>
          </a:ln>
        </p:spPr>
      </p:pic>
      <p:pic>
        <p:nvPicPr>
          <p:cNvPr id="519" name="Google Shape;519;p38"/>
          <p:cNvPicPr preferRelativeResize="0"/>
          <p:nvPr/>
        </p:nvPicPr>
        <p:blipFill>
          <a:blip r:embed="rId5">
            <a:alphaModFix/>
          </a:blip>
          <a:stretch>
            <a:fillRect/>
          </a:stretch>
        </p:blipFill>
        <p:spPr>
          <a:xfrm>
            <a:off x="3762000" y="1281600"/>
            <a:ext cx="1620000" cy="3183300"/>
          </a:xfrm>
          <a:prstGeom prst="roundRect">
            <a:avLst>
              <a:gd fmla="val 16667" name="adj"/>
            </a:avLst>
          </a:prstGeom>
          <a:noFill/>
          <a:ln>
            <a:noFill/>
          </a:ln>
        </p:spPr>
      </p:pic>
      <p:pic>
        <p:nvPicPr>
          <p:cNvPr id="520" name="Google Shape;520;p38"/>
          <p:cNvPicPr preferRelativeResize="0"/>
          <p:nvPr/>
        </p:nvPicPr>
        <p:blipFill>
          <a:blip r:embed="rId6">
            <a:alphaModFix/>
          </a:blip>
          <a:stretch>
            <a:fillRect/>
          </a:stretch>
        </p:blipFill>
        <p:spPr>
          <a:xfrm>
            <a:off x="7279200" y="1281600"/>
            <a:ext cx="1620000" cy="3178800"/>
          </a:xfrm>
          <a:prstGeom prst="roundRect">
            <a:avLst>
              <a:gd fmla="val 16667" name="adj"/>
            </a:avLst>
          </a:prstGeom>
          <a:noFill/>
          <a:ln>
            <a:noFill/>
          </a:ln>
        </p:spPr>
      </p:pic>
      <p:pic>
        <p:nvPicPr>
          <p:cNvPr id="521" name="Google Shape;521;p38"/>
          <p:cNvPicPr preferRelativeResize="0"/>
          <p:nvPr/>
        </p:nvPicPr>
        <p:blipFill>
          <a:blip r:embed="rId4">
            <a:alphaModFix/>
          </a:blip>
          <a:stretch>
            <a:fillRect/>
          </a:stretch>
        </p:blipFill>
        <p:spPr>
          <a:xfrm>
            <a:off x="5520600" y="1281600"/>
            <a:ext cx="1620000" cy="3215700"/>
          </a:xfrm>
          <a:prstGeom prst="roundRect">
            <a:avLst>
              <a:gd fmla="val 16667" name="adj"/>
            </a:avLst>
          </a:prstGeom>
          <a:noFill/>
          <a:ln>
            <a:noFill/>
          </a:ln>
        </p:spPr>
      </p:pic>
      <p:sp>
        <p:nvSpPr>
          <p:cNvPr id="522" name="Google Shape;522;p38"/>
          <p:cNvSpPr/>
          <p:nvPr/>
        </p:nvSpPr>
        <p:spPr>
          <a:xfrm>
            <a:off x="1311250" y="4076425"/>
            <a:ext cx="411300" cy="403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3170325" y="3085825"/>
            <a:ext cx="24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4927650" y="3085825"/>
            <a:ext cx="24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8442300" y="3265375"/>
            <a:ext cx="24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6684975" y="3323725"/>
            <a:ext cx="24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30" name="Shape 530"/>
        <p:cNvGrpSpPr/>
        <p:nvPr/>
      </p:nvGrpSpPr>
      <p:grpSpPr>
        <a:xfrm>
          <a:off x="0" y="0"/>
          <a:ext cx="0" cy="0"/>
          <a:chOff x="0" y="0"/>
          <a:chExt cx="0" cy="0"/>
        </a:xfrm>
      </p:grpSpPr>
      <p:sp>
        <p:nvSpPr>
          <p:cNvPr id="531" name="Google Shape;531;p39"/>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#1: Set Preferences→Accept Hangout (2/2)</a:t>
            </a:r>
            <a:endParaRPr/>
          </a:p>
          <a:p>
            <a:pPr indent="0" lvl="0" marL="0" rtl="0" algn="r">
              <a:spcBef>
                <a:spcPts val="0"/>
              </a:spcBef>
              <a:spcAft>
                <a:spcPts val="0"/>
              </a:spcAft>
              <a:buNone/>
            </a:pPr>
            <a:r>
              <a:t/>
            </a:r>
            <a:endParaRPr/>
          </a:p>
          <a:p>
            <a:pPr indent="0" lvl="0" marL="0" rtl="0" algn="r">
              <a:spcBef>
                <a:spcPts val="0"/>
              </a:spcBef>
              <a:spcAft>
                <a:spcPts val="0"/>
              </a:spcAft>
              <a:buNone/>
            </a:pPr>
            <a:r>
              <a:t/>
            </a:r>
            <a:endParaRPr/>
          </a:p>
        </p:txBody>
      </p:sp>
      <p:pic>
        <p:nvPicPr>
          <p:cNvPr id="532" name="Google Shape;532;p39"/>
          <p:cNvPicPr preferRelativeResize="0"/>
          <p:nvPr/>
        </p:nvPicPr>
        <p:blipFill>
          <a:blip r:embed="rId3">
            <a:alphaModFix/>
          </a:blip>
          <a:stretch>
            <a:fillRect/>
          </a:stretch>
        </p:blipFill>
        <p:spPr>
          <a:xfrm>
            <a:off x="136800" y="1465200"/>
            <a:ext cx="1440000" cy="2857500"/>
          </a:xfrm>
          <a:prstGeom prst="roundRect">
            <a:avLst>
              <a:gd fmla="val 16667" name="adj"/>
            </a:avLst>
          </a:prstGeom>
          <a:noFill/>
          <a:ln>
            <a:noFill/>
          </a:ln>
        </p:spPr>
      </p:pic>
      <p:pic>
        <p:nvPicPr>
          <p:cNvPr id="533" name="Google Shape;533;p39"/>
          <p:cNvPicPr preferRelativeResize="0"/>
          <p:nvPr/>
        </p:nvPicPr>
        <p:blipFill>
          <a:blip r:embed="rId4">
            <a:alphaModFix/>
          </a:blip>
          <a:stretch>
            <a:fillRect/>
          </a:stretch>
        </p:blipFill>
        <p:spPr>
          <a:xfrm>
            <a:off x="1608243" y="1465200"/>
            <a:ext cx="1440000" cy="2822400"/>
          </a:xfrm>
          <a:prstGeom prst="roundRect">
            <a:avLst>
              <a:gd fmla="val 16667" name="adj"/>
            </a:avLst>
          </a:prstGeom>
          <a:noFill/>
          <a:ln>
            <a:noFill/>
          </a:ln>
        </p:spPr>
      </p:pic>
      <p:pic>
        <p:nvPicPr>
          <p:cNvPr id="534" name="Google Shape;534;p39"/>
          <p:cNvPicPr preferRelativeResize="0"/>
          <p:nvPr/>
        </p:nvPicPr>
        <p:blipFill>
          <a:blip r:embed="rId5">
            <a:alphaModFix/>
          </a:blip>
          <a:stretch>
            <a:fillRect/>
          </a:stretch>
        </p:blipFill>
        <p:spPr>
          <a:xfrm>
            <a:off x="4551129" y="1465200"/>
            <a:ext cx="1440000" cy="2822400"/>
          </a:xfrm>
          <a:prstGeom prst="roundRect">
            <a:avLst>
              <a:gd fmla="val 16667" name="adj"/>
            </a:avLst>
          </a:prstGeom>
          <a:noFill/>
          <a:ln>
            <a:noFill/>
          </a:ln>
        </p:spPr>
      </p:pic>
      <p:pic>
        <p:nvPicPr>
          <p:cNvPr id="535" name="Google Shape;535;p39"/>
          <p:cNvPicPr preferRelativeResize="0"/>
          <p:nvPr/>
        </p:nvPicPr>
        <p:blipFill>
          <a:blip r:embed="rId6">
            <a:alphaModFix/>
          </a:blip>
          <a:stretch>
            <a:fillRect/>
          </a:stretch>
        </p:blipFill>
        <p:spPr>
          <a:xfrm>
            <a:off x="3079686" y="1465200"/>
            <a:ext cx="1440000" cy="2812800"/>
          </a:xfrm>
          <a:prstGeom prst="roundRect">
            <a:avLst>
              <a:gd fmla="val 16667" name="adj"/>
            </a:avLst>
          </a:prstGeom>
          <a:noFill/>
          <a:ln>
            <a:noFill/>
          </a:ln>
        </p:spPr>
      </p:pic>
      <p:pic>
        <p:nvPicPr>
          <p:cNvPr id="536" name="Google Shape;536;p39"/>
          <p:cNvPicPr preferRelativeResize="0"/>
          <p:nvPr/>
        </p:nvPicPr>
        <p:blipFill>
          <a:blip r:embed="rId7">
            <a:alphaModFix/>
          </a:blip>
          <a:stretch>
            <a:fillRect/>
          </a:stretch>
        </p:blipFill>
        <p:spPr>
          <a:xfrm>
            <a:off x="6022572" y="1481250"/>
            <a:ext cx="1440000" cy="2838300"/>
          </a:xfrm>
          <a:prstGeom prst="roundRect">
            <a:avLst>
              <a:gd fmla="val 16667" name="adj"/>
            </a:avLst>
          </a:prstGeom>
          <a:noFill/>
          <a:ln>
            <a:noFill/>
          </a:ln>
        </p:spPr>
      </p:pic>
      <p:pic>
        <p:nvPicPr>
          <p:cNvPr id="537" name="Google Shape;537;p39"/>
          <p:cNvPicPr preferRelativeResize="0"/>
          <p:nvPr/>
        </p:nvPicPr>
        <p:blipFill>
          <a:blip r:embed="rId8">
            <a:alphaModFix/>
          </a:blip>
          <a:stretch>
            <a:fillRect/>
          </a:stretch>
        </p:blipFill>
        <p:spPr>
          <a:xfrm>
            <a:off x="7494014" y="1465200"/>
            <a:ext cx="1440000" cy="2870400"/>
          </a:xfrm>
          <a:prstGeom prst="roundRect">
            <a:avLst>
              <a:gd fmla="val 16667" name="adj"/>
            </a:avLst>
          </a:prstGeom>
          <a:noFill/>
          <a:ln>
            <a:noFill/>
          </a:ln>
        </p:spPr>
      </p:pic>
      <p:sp>
        <p:nvSpPr>
          <p:cNvPr id="538" name="Google Shape;538;p39"/>
          <p:cNvSpPr/>
          <p:nvPr/>
        </p:nvSpPr>
        <p:spPr>
          <a:xfrm>
            <a:off x="1173525" y="3409850"/>
            <a:ext cx="24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1790638" y="3816875"/>
            <a:ext cx="1075200" cy="171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4073550" y="3816875"/>
            <a:ext cx="243300" cy="171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4551100" y="1542350"/>
            <a:ext cx="1367700" cy="4191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6198775" y="2545575"/>
            <a:ext cx="57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46" name="Shape 546"/>
        <p:cNvGrpSpPr/>
        <p:nvPr/>
      </p:nvGrpSpPr>
      <p:grpSpPr>
        <a:xfrm>
          <a:off x="0" y="0"/>
          <a:ext cx="0" cy="0"/>
          <a:chOff x="0" y="0"/>
          <a:chExt cx="0" cy="0"/>
        </a:xfrm>
      </p:grpSpPr>
      <p:sp>
        <p:nvSpPr>
          <p:cNvPr id="547" name="Google Shape;547;p40"/>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#2: Set Hangout Preferences (Friend) </a:t>
            </a:r>
            <a:endParaRPr/>
          </a:p>
        </p:txBody>
      </p:sp>
      <p:pic>
        <p:nvPicPr>
          <p:cNvPr id="548" name="Google Shape;548;p40"/>
          <p:cNvPicPr preferRelativeResize="0"/>
          <p:nvPr/>
        </p:nvPicPr>
        <p:blipFill rotWithShape="1">
          <a:blip r:embed="rId3">
            <a:alphaModFix/>
          </a:blip>
          <a:srcRect b="53254" l="6624" r="62099" t="581"/>
          <a:stretch/>
        </p:blipFill>
        <p:spPr>
          <a:xfrm>
            <a:off x="1344200" y="1212575"/>
            <a:ext cx="1787400" cy="3358800"/>
          </a:xfrm>
          <a:prstGeom prst="roundRect">
            <a:avLst>
              <a:gd fmla="val 16667" name="adj"/>
            </a:avLst>
          </a:prstGeom>
          <a:noFill/>
          <a:ln>
            <a:noFill/>
          </a:ln>
        </p:spPr>
      </p:pic>
      <p:pic>
        <p:nvPicPr>
          <p:cNvPr id="549" name="Google Shape;549;p40"/>
          <p:cNvPicPr preferRelativeResize="0"/>
          <p:nvPr/>
        </p:nvPicPr>
        <p:blipFill rotWithShape="1">
          <a:blip r:embed="rId3">
            <a:alphaModFix/>
          </a:blip>
          <a:srcRect b="53254" l="6624" r="62099" t="581"/>
          <a:stretch/>
        </p:blipFill>
        <p:spPr>
          <a:xfrm>
            <a:off x="3712150" y="1212575"/>
            <a:ext cx="1787400" cy="3358800"/>
          </a:xfrm>
          <a:prstGeom prst="roundRect">
            <a:avLst>
              <a:gd fmla="val 16667" name="adj"/>
            </a:avLst>
          </a:prstGeom>
          <a:noFill/>
          <a:ln>
            <a:noFill/>
          </a:ln>
        </p:spPr>
      </p:pic>
      <p:pic>
        <p:nvPicPr>
          <p:cNvPr id="550" name="Google Shape;550;p40"/>
          <p:cNvPicPr preferRelativeResize="0"/>
          <p:nvPr/>
        </p:nvPicPr>
        <p:blipFill rotWithShape="1">
          <a:blip r:embed="rId3">
            <a:alphaModFix/>
          </a:blip>
          <a:srcRect b="53254" l="6624" r="62099" t="581"/>
          <a:stretch/>
        </p:blipFill>
        <p:spPr>
          <a:xfrm>
            <a:off x="6080100" y="1212575"/>
            <a:ext cx="1787400" cy="3358800"/>
          </a:xfrm>
          <a:prstGeom prst="roundRect">
            <a:avLst>
              <a:gd fmla="val 16667" name="adj"/>
            </a:avLst>
          </a:prstGeom>
          <a:noFill/>
          <a:ln>
            <a:noFill/>
          </a:ln>
        </p:spPr>
      </p:pic>
      <p:pic>
        <p:nvPicPr>
          <p:cNvPr id="551" name="Google Shape;551;p40"/>
          <p:cNvPicPr preferRelativeResize="0"/>
          <p:nvPr/>
        </p:nvPicPr>
        <p:blipFill rotWithShape="1">
          <a:blip r:embed="rId4">
            <a:alphaModFix/>
          </a:blip>
          <a:srcRect b="0" l="2704" r="0" t="0"/>
          <a:stretch/>
        </p:blipFill>
        <p:spPr>
          <a:xfrm>
            <a:off x="3880650" y="1455525"/>
            <a:ext cx="1485850" cy="2779100"/>
          </a:xfrm>
          <a:prstGeom prst="rect">
            <a:avLst/>
          </a:prstGeom>
          <a:noFill/>
          <a:ln>
            <a:noFill/>
          </a:ln>
        </p:spPr>
      </p:pic>
      <p:sp>
        <p:nvSpPr>
          <p:cNvPr id="552" name="Google Shape;552;p40"/>
          <p:cNvSpPr/>
          <p:nvPr/>
        </p:nvSpPr>
        <p:spPr>
          <a:xfrm>
            <a:off x="3880651" y="3606525"/>
            <a:ext cx="1382700" cy="750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40"/>
          <p:cNvPicPr preferRelativeResize="0"/>
          <p:nvPr/>
        </p:nvPicPr>
        <p:blipFill>
          <a:blip r:embed="rId5">
            <a:alphaModFix/>
          </a:blip>
          <a:stretch>
            <a:fillRect/>
          </a:stretch>
        </p:blipFill>
        <p:spPr>
          <a:xfrm>
            <a:off x="6195724" y="1455525"/>
            <a:ext cx="1527175" cy="2811403"/>
          </a:xfrm>
          <a:prstGeom prst="rect">
            <a:avLst/>
          </a:prstGeom>
          <a:noFill/>
          <a:ln>
            <a:noFill/>
          </a:ln>
        </p:spPr>
      </p:pic>
      <p:pic>
        <p:nvPicPr>
          <p:cNvPr id="554" name="Google Shape;554;p40"/>
          <p:cNvPicPr preferRelativeResize="0"/>
          <p:nvPr/>
        </p:nvPicPr>
        <p:blipFill>
          <a:blip r:embed="rId6">
            <a:alphaModFix/>
          </a:blip>
          <a:stretch>
            <a:fillRect/>
          </a:stretch>
        </p:blipFill>
        <p:spPr>
          <a:xfrm>
            <a:off x="1539862" y="1455525"/>
            <a:ext cx="1431000" cy="2972525"/>
          </a:xfrm>
          <a:prstGeom prst="rect">
            <a:avLst/>
          </a:prstGeom>
          <a:noFill/>
          <a:ln>
            <a:noFill/>
          </a:ln>
        </p:spPr>
      </p:pic>
      <p:pic>
        <p:nvPicPr>
          <p:cNvPr id="555" name="Google Shape;555;p40"/>
          <p:cNvPicPr preferRelativeResize="0"/>
          <p:nvPr/>
        </p:nvPicPr>
        <p:blipFill rotWithShape="1">
          <a:blip r:embed="rId7">
            <a:alphaModFix/>
          </a:blip>
          <a:srcRect b="0" l="97979" r="0" t="0"/>
          <a:stretch/>
        </p:blipFill>
        <p:spPr>
          <a:xfrm>
            <a:off x="1501475" y="1455653"/>
            <a:ext cx="110175" cy="2730200"/>
          </a:xfrm>
          <a:prstGeom prst="rect">
            <a:avLst/>
          </a:prstGeom>
          <a:noFill/>
          <a:ln>
            <a:noFill/>
          </a:ln>
        </p:spPr>
      </p:pic>
      <p:sp>
        <p:nvSpPr>
          <p:cNvPr id="556" name="Google Shape;556;p40"/>
          <p:cNvSpPr/>
          <p:nvPr/>
        </p:nvSpPr>
        <p:spPr>
          <a:xfrm>
            <a:off x="1539875" y="3309025"/>
            <a:ext cx="516900" cy="625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60" name="Shape 560"/>
        <p:cNvGrpSpPr/>
        <p:nvPr/>
      </p:nvGrpSpPr>
      <p:grpSpPr>
        <a:xfrm>
          <a:off x="0" y="0"/>
          <a:ext cx="0" cy="0"/>
          <a:chOff x="0" y="0"/>
          <a:chExt cx="0" cy="0"/>
        </a:xfrm>
      </p:grpSpPr>
      <p:sp>
        <p:nvSpPr>
          <p:cNvPr id="561" name="Google Shape;561;p41"/>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#2: Set Hangout Preferences (Friend) </a:t>
            </a:r>
            <a:endParaRPr/>
          </a:p>
        </p:txBody>
      </p:sp>
      <p:pic>
        <p:nvPicPr>
          <p:cNvPr id="562" name="Google Shape;562;p41"/>
          <p:cNvPicPr preferRelativeResize="0"/>
          <p:nvPr/>
        </p:nvPicPr>
        <p:blipFill>
          <a:blip r:embed="rId3">
            <a:alphaModFix/>
          </a:blip>
          <a:stretch>
            <a:fillRect/>
          </a:stretch>
        </p:blipFill>
        <p:spPr>
          <a:xfrm>
            <a:off x="4561450" y="1464213"/>
            <a:ext cx="1440000" cy="2842500"/>
          </a:xfrm>
          <a:prstGeom prst="roundRect">
            <a:avLst>
              <a:gd fmla="val 16667" name="adj"/>
            </a:avLst>
          </a:prstGeom>
          <a:noFill/>
          <a:ln>
            <a:noFill/>
          </a:ln>
        </p:spPr>
      </p:pic>
      <p:pic>
        <p:nvPicPr>
          <p:cNvPr id="563" name="Google Shape;563;p41"/>
          <p:cNvPicPr preferRelativeResize="0"/>
          <p:nvPr/>
        </p:nvPicPr>
        <p:blipFill>
          <a:blip r:embed="rId4">
            <a:alphaModFix/>
          </a:blip>
          <a:stretch>
            <a:fillRect/>
          </a:stretch>
        </p:blipFill>
        <p:spPr>
          <a:xfrm>
            <a:off x="3086025" y="1464213"/>
            <a:ext cx="1440000" cy="2832900"/>
          </a:xfrm>
          <a:prstGeom prst="roundRect">
            <a:avLst>
              <a:gd fmla="val 16667" name="adj"/>
            </a:avLst>
          </a:prstGeom>
          <a:noFill/>
          <a:ln>
            <a:noFill/>
          </a:ln>
        </p:spPr>
      </p:pic>
      <p:pic>
        <p:nvPicPr>
          <p:cNvPr id="564" name="Google Shape;564;p41"/>
          <p:cNvPicPr preferRelativeResize="0"/>
          <p:nvPr/>
        </p:nvPicPr>
        <p:blipFill>
          <a:blip r:embed="rId5">
            <a:alphaModFix/>
          </a:blip>
          <a:stretch>
            <a:fillRect/>
          </a:stretch>
        </p:blipFill>
        <p:spPr>
          <a:xfrm>
            <a:off x="1610600" y="1464213"/>
            <a:ext cx="1440000" cy="2837700"/>
          </a:xfrm>
          <a:prstGeom prst="roundRect">
            <a:avLst>
              <a:gd fmla="val 16667" name="adj"/>
            </a:avLst>
          </a:prstGeom>
          <a:noFill/>
          <a:ln>
            <a:noFill/>
          </a:ln>
        </p:spPr>
      </p:pic>
      <p:pic>
        <p:nvPicPr>
          <p:cNvPr id="565" name="Google Shape;565;p41"/>
          <p:cNvPicPr preferRelativeResize="0"/>
          <p:nvPr/>
        </p:nvPicPr>
        <p:blipFill>
          <a:blip r:embed="rId6">
            <a:alphaModFix/>
          </a:blip>
          <a:stretch>
            <a:fillRect/>
          </a:stretch>
        </p:blipFill>
        <p:spPr>
          <a:xfrm>
            <a:off x="135175" y="1464213"/>
            <a:ext cx="1440000" cy="2847000"/>
          </a:xfrm>
          <a:prstGeom prst="roundRect">
            <a:avLst>
              <a:gd fmla="val 16667" name="adj"/>
            </a:avLst>
          </a:prstGeom>
          <a:noFill/>
          <a:ln>
            <a:noFill/>
          </a:ln>
        </p:spPr>
      </p:pic>
      <p:sp>
        <p:nvSpPr>
          <p:cNvPr id="566" name="Google Shape;566;p41"/>
          <p:cNvSpPr/>
          <p:nvPr/>
        </p:nvSpPr>
        <p:spPr>
          <a:xfrm>
            <a:off x="771075" y="3966825"/>
            <a:ext cx="3579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1"/>
          <p:cNvSpPr/>
          <p:nvPr/>
        </p:nvSpPr>
        <p:spPr>
          <a:xfrm>
            <a:off x="1610600" y="1778450"/>
            <a:ext cx="1286100" cy="378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3947225" y="1882100"/>
            <a:ext cx="357900" cy="171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4843375" y="2053700"/>
            <a:ext cx="503700" cy="4827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41"/>
          <p:cNvPicPr preferRelativeResize="0"/>
          <p:nvPr/>
        </p:nvPicPr>
        <p:blipFill>
          <a:blip r:embed="rId7">
            <a:alphaModFix/>
          </a:blip>
          <a:stretch>
            <a:fillRect/>
          </a:stretch>
        </p:blipFill>
        <p:spPr>
          <a:xfrm>
            <a:off x="6037331" y="1463475"/>
            <a:ext cx="1440000" cy="2834400"/>
          </a:xfrm>
          <a:prstGeom prst="roundRect">
            <a:avLst>
              <a:gd fmla="val 16667" name="adj"/>
            </a:avLst>
          </a:prstGeom>
          <a:noFill/>
          <a:ln>
            <a:noFill/>
          </a:ln>
        </p:spPr>
      </p:pic>
      <p:pic>
        <p:nvPicPr>
          <p:cNvPr id="571" name="Google Shape;571;p41"/>
          <p:cNvPicPr preferRelativeResize="0"/>
          <p:nvPr/>
        </p:nvPicPr>
        <p:blipFill>
          <a:blip r:embed="rId8">
            <a:alphaModFix/>
          </a:blip>
          <a:stretch>
            <a:fillRect/>
          </a:stretch>
        </p:blipFill>
        <p:spPr>
          <a:xfrm>
            <a:off x="7513200" y="1465200"/>
            <a:ext cx="1440000" cy="2854800"/>
          </a:xfrm>
          <a:prstGeom prst="roundRect">
            <a:avLst>
              <a:gd fmla="val 16667" name="adj"/>
            </a:avLst>
          </a:prstGeom>
          <a:noFill/>
          <a:ln>
            <a:noFill/>
          </a:ln>
        </p:spPr>
      </p:pic>
      <p:sp>
        <p:nvSpPr>
          <p:cNvPr id="572" name="Google Shape;572;p41"/>
          <p:cNvSpPr/>
          <p:nvPr/>
        </p:nvSpPr>
        <p:spPr>
          <a:xfrm>
            <a:off x="6749625" y="2998225"/>
            <a:ext cx="133200" cy="133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76" name="Shape 576"/>
        <p:cNvGrpSpPr/>
        <p:nvPr/>
      </p:nvGrpSpPr>
      <p:grpSpPr>
        <a:xfrm>
          <a:off x="0" y="0"/>
          <a:ext cx="0" cy="0"/>
          <a:chOff x="0" y="0"/>
          <a:chExt cx="0" cy="0"/>
        </a:xfrm>
      </p:grpSpPr>
      <p:sp>
        <p:nvSpPr>
          <p:cNvPr id="577" name="Google Shape;577;p42"/>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#3: Plant an activity </a:t>
            </a:r>
            <a:endParaRPr/>
          </a:p>
        </p:txBody>
      </p:sp>
      <p:pic>
        <p:nvPicPr>
          <p:cNvPr id="578" name="Google Shape;578;p42"/>
          <p:cNvPicPr preferRelativeResize="0"/>
          <p:nvPr/>
        </p:nvPicPr>
        <p:blipFill rotWithShape="1">
          <a:blip r:embed="rId3">
            <a:alphaModFix/>
          </a:blip>
          <a:srcRect b="53254" l="6624" r="62099" t="581"/>
          <a:stretch/>
        </p:blipFill>
        <p:spPr>
          <a:xfrm>
            <a:off x="3712150" y="1212575"/>
            <a:ext cx="1787400" cy="3358800"/>
          </a:xfrm>
          <a:prstGeom prst="roundRect">
            <a:avLst>
              <a:gd fmla="val 16667" name="adj"/>
            </a:avLst>
          </a:prstGeom>
          <a:noFill/>
          <a:ln>
            <a:noFill/>
          </a:ln>
        </p:spPr>
      </p:pic>
      <p:pic>
        <p:nvPicPr>
          <p:cNvPr id="579" name="Google Shape;579;p42"/>
          <p:cNvPicPr preferRelativeResize="0"/>
          <p:nvPr/>
        </p:nvPicPr>
        <p:blipFill rotWithShape="1">
          <a:blip r:embed="rId3">
            <a:alphaModFix/>
          </a:blip>
          <a:srcRect b="53254" l="6624" r="62099" t="581"/>
          <a:stretch/>
        </p:blipFill>
        <p:spPr>
          <a:xfrm>
            <a:off x="6080100" y="1212575"/>
            <a:ext cx="1787400" cy="3358800"/>
          </a:xfrm>
          <a:prstGeom prst="roundRect">
            <a:avLst>
              <a:gd fmla="val 16667" name="adj"/>
            </a:avLst>
          </a:prstGeom>
          <a:noFill/>
          <a:ln>
            <a:noFill/>
          </a:ln>
        </p:spPr>
      </p:pic>
      <p:pic>
        <p:nvPicPr>
          <p:cNvPr id="580" name="Google Shape;580;p42"/>
          <p:cNvPicPr preferRelativeResize="0"/>
          <p:nvPr/>
        </p:nvPicPr>
        <p:blipFill rotWithShape="1">
          <a:blip r:embed="rId3">
            <a:alphaModFix/>
          </a:blip>
          <a:srcRect b="53254" l="6624" r="62099" t="581"/>
          <a:stretch/>
        </p:blipFill>
        <p:spPr>
          <a:xfrm>
            <a:off x="1344200" y="1212575"/>
            <a:ext cx="1787400" cy="3358800"/>
          </a:xfrm>
          <a:prstGeom prst="roundRect">
            <a:avLst>
              <a:gd fmla="val 16667" name="adj"/>
            </a:avLst>
          </a:prstGeom>
          <a:noFill/>
          <a:ln>
            <a:noFill/>
          </a:ln>
        </p:spPr>
      </p:pic>
      <p:pic>
        <p:nvPicPr>
          <p:cNvPr id="581" name="Google Shape;581;p42"/>
          <p:cNvPicPr preferRelativeResize="0"/>
          <p:nvPr/>
        </p:nvPicPr>
        <p:blipFill>
          <a:blip r:embed="rId4">
            <a:alphaModFix/>
          </a:blip>
          <a:stretch>
            <a:fillRect/>
          </a:stretch>
        </p:blipFill>
        <p:spPr>
          <a:xfrm>
            <a:off x="1539862" y="1455525"/>
            <a:ext cx="1431000" cy="2972525"/>
          </a:xfrm>
          <a:prstGeom prst="rect">
            <a:avLst/>
          </a:prstGeom>
          <a:noFill/>
          <a:ln>
            <a:noFill/>
          </a:ln>
        </p:spPr>
      </p:pic>
      <p:pic>
        <p:nvPicPr>
          <p:cNvPr id="582" name="Google Shape;582;p42"/>
          <p:cNvPicPr preferRelativeResize="0"/>
          <p:nvPr/>
        </p:nvPicPr>
        <p:blipFill rotWithShape="1">
          <a:blip r:embed="rId5">
            <a:alphaModFix/>
          </a:blip>
          <a:srcRect b="0" l="97979" r="0" t="0"/>
          <a:stretch/>
        </p:blipFill>
        <p:spPr>
          <a:xfrm>
            <a:off x="1501475" y="1455653"/>
            <a:ext cx="110175" cy="2730200"/>
          </a:xfrm>
          <a:prstGeom prst="rect">
            <a:avLst/>
          </a:prstGeom>
          <a:noFill/>
          <a:ln>
            <a:noFill/>
          </a:ln>
        </p:spPr>
      </p:pic>
      <p:sp>
        <p:nvSpPr>
          <p:cNvPr id="583" name="Google Shape;583;p42"/>
          <p:cNvSpPr/>
          <p:nvPr/>
        </p:nvSpPr>
        <p:spPr>
          <a:xfrm>
            <a:off x="1587501" y="2577750"/>
            <a:ext cx="1300800" cy="486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42"/>
          <p:cNvPicPr preferRelativeResize="0"/>
          <p:nvPr/>
        </p:nvPicPr>
        <p:blipFill rotWithShape="1">
          <a:blip r:embed="rId6">
            <a:alphaModFix/>
          </a:blip>
          <a:srcRect b="0" l="2400" r="0" t="0"/>
          <a:stretch/>
        </p:blipFill>
        <p:spPr>
          <a:xfrm>
            <a:off x="3910375" y="1434588"/>
            <a:ext cx="1390950" cy="2914774"/>
          </a:xfrm>
          <a:prstGeom prst="rect">
            <a:avLst/>
          </a:prstGeom>
          <a:noFill/>
          <a:ln>
            <a:noFill/>
          </a:ln>
        </p:spPr>
      </p:pic>
      <p:pic>
        <p:nvPicPr>
          <p:cNvPr id="585" name="Google Shape;585;p42"/>
          <p:cNvPicPr preferRelativeResize="0"/>
          <p:nvPr/>
        </p:nvPicPr>
        <p:blipFill rotWithShape="1">
          <a:blip r:embed="rId5">
            <a:alphaModFix/>
          </a:blip>
          <a:srcRect b="0" l="97979" r="0" t="0"/>
          <a:stretch/>
        </p:blipFill>
        <p:spPr>
          <a:xfrm>
            <a:off x="3865750" y="1455653"/>
            <a:ext cx="110175" cy="2730200"/>
          </a:xfrm>
          <a:prstGeom prst="rect">
            <a:avLst/>
          </a:prstGeom>
          <a:noFill/>
          <a:ln>
            <a:noFill/>
          </a:ln>
        </p:spPr>
      </p:pic>
      <p:pic>
        <p:nvPicPr>
          <p:cNvPr id="586" name="Google Shape;586;p42"/>
          <p:cNvPicPr preferRelativeResize="0"/>
          <p:nvPr/>
        </p:nvPicPr>
        <p:blipFill rotWithShape="1">
          <a:blip r:embed="rId5">
            <a:alphaModFix/>
          </a:blip>
          <a:srcRect b="0" l="97979" r="0" t="0"/>
          <a:stretch/>
        </p:blipFill>
        <p:spPr>
          <a:xfrm>
            <a:off x="5247275" y="1655028"/>
            <a:ext cx="110175" cy="2730200"/>
          </a:xfrm>
          <a:prstGeom prst="rect">
            <a:avLst/>
          </a:prstGeom>
          <a:noFill/>
          <a:ln>
            <a:noFill/>
          </a:ln>
        </p:spPr>
      </p:pic>
      <p:sp>
        <p:nvSpPr>
          <p:cNvPr id="587" name="Google Shape;587;p42"/>
          <p:cNvSpPr/>
          <p:nvPr/>
        </p:nvSpPr>
        <p:spPr>
          <a:xfrm>
            <a:off x="3955451" y="3942050"/>
            <a:ext cx="1300800" cy="486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42"/>
          <p:cNvPicPr preferRelativeResize="0"/>
          <p:nvPr/>
        </p:nvPicPr>
        <p:blipFill>
          <a:blip r:embed="rId7">
            <a:alphaModFix/>
          </a:blip>
          <a:stretch>
            <a:fillRect/>
          </a:stretch>
        </p:blipFill>
        <p:spPr>
          <a:xfrm>
            <a:off x="6240850" y="1481700"/>
            <a:ext cx="1430975" cy="2920178"/>
          </a:xfrm>
          <a:prstGeom prst="rect">
            <a:avLst/>
          </a:prstGeom>
          <a:noFill/>
          <a:ln>
            <a:noFill/>
          </a:ln>
        </p:spPr>
      </p:pic>
      <p:pic>
        <p:nvPicPr>
          <p:cNvPr id="589" name="Google Shape;589;p42"/>
          <p:cNvPicPr preferRelativeResize="0"/>
          <p:nvPr/>
        </p:nvPicPr>
        <p:blipFill rotWithShape="1">
          <a:blip r:embed="rId5">
            <a:alphaModFix/>
          </a:blip>
          <a:srcRect b="0" l="97979" r="0" t="0"/>
          <a:stretch/>
        </p:blipFill>
        <p:spPr>
          <a:xfrm>
            <a:off x="7600050" y="1752625"/>
            <a:ext cx="110175" cy="2549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593" name="Shape 593"/>
        <p:cNvGrpSpPr/>
        <p:nvPr/>
      </p:nvGrpSpPr>
      <p:grpSpPr>
        <a:xfrm>
          <a:off x="0" y="0"/>
          <a:ext cx="0" cy="0"/>
          <a:chOff x="0" y="0"/>
          <a:chExt cx="0" cy="0"/>
        </a:xfrm>
      </p:grpSpPr>
      <p:sp>
        <p:nvSpPr>
          <p:cNvPr id="594" name="Google Shape;594;p43"/>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#3: Plant an Activity (1/2)</a:t>
            </a:r>
            <a:endParaRPr/>
          </a:p>
        </p:txBody>
      </p:sp>
      <p:pic>
        <p:nvPicPr>
          <p:cNvPr id="595" name="Google Shape;595;p43"/>
          <p:cNvPicPr preferRelativeResize="0"/>
          <p:nvPr/>
        </p:nvPicPr>
        <p:blipFill>
          <a:blip r:embed="rId3">
            <a:alphaModFix/>
          </a:blip>
          <a:stretch>
            <a:fillRect/>
          </a:stretch>
        </p:blipFill>
        <p:spPr>
          <a:xfrm>
            <a:off x="246325" y="1280938"/>
            <a:ext cx="1620000" cy="3201000"/>
          </a:xfrm>
          <a:prstGeom prst="roundRect">
            <a:avLst>
              <a:gd fmla="val 16667" name="adj"/>
            </a:avLst>
          </a:prstGeom>
          <a:noFill/>
          <a:ln>
            <a:noFill/>
          </a:ln>
        </p:spPr>
      </p:pic>
      <p:pic>
        <p:nvPicPr>
          <p:cNvPr id="596" name="Google Shape;596;p43"/>
          <p:cNvPicPr preferRelativeResize="0"/>
          <p:nvPr/>
        </p:nvPicPr>
        <p:blipFill>
          <a:blip r:embed="rId4">
            <a:alphaModFix/>
          </a:blip>
          <a:stretch>
            <a:fillRect/>
          </a:stretch>
        </p:blipFill>
        <p:spPr>
          <a:xfrm>
            <a:off x="2013250" y="1280938"/>
            <a:ext cx="1620000" cy="3162300"/>
          </a:xfrm>
          <a:prstGeom prst="roundRect">
            <a:avLst>
              <a:gd fmla="val 16667" name="adj"/>
            </a:avLst>
          </a:prstGeom>
          <a:noFill/>
          <a:ln>
            <a:noFill/>
          </a:ln>
        </p:spPr>
      </p:pic>
      <p:pic>
        <p:nvPicPr>
          <p:cNvPr id="597" name="Google Shape;597;p43"/>
          <p:cNvPicPr preferRelativeResize="0"/>
          <p:nvPr/>
        </p:nvPicPr>
        <p:blipFill>
          <a:blip r:embed="rId5">
            <a:alphaModFix/>
          </a:blip>
          <a:stretch>
            <a:fillRect/>
          </a:stretch>
        </p:blipFill>
        <p:spPr>
          <a:xfrm>
            <a:off x="3780175" y="1280938"/>
            <a:ext cx="1620000" cy="3195300"/>
          </a:xfrm>
          <a:prstGeom prst="roundRect">
            <a:avLst>
              <a:gd fmla="val 16667" name="adj"/>
            </a:avLst>
          </a:prstGeom>
          <a:noFill/>
          <a:ln>
            <a:noFill/>
          </a:ln>
        </p:spPr>
      </p:pic>
      <p:pic>
        <p:nvPicPr>
          <p:cNvPr id="598" name="Google Shape;598;p43"/>
          <p:cNvPicPr preferRelativeResize="0"/>
          <p:nvPr/>
        </p:nvPicPr>
        <p:blipFill>
          <a:blip r:embed="rId6">
            <a:alphaModFix/>
          </a:blip>
          <a:stretch>
            <a:fillRect/>
          </a:stretch>
        </p:blipFill>
        <p:spPr>
          <a:xfrm>
            <a:off x="5547100" y="1280938"/>
            <a:ext cx="1620000" cy="3159000"/>
          </a:xfrm>
          <a:prstGeom prst="roundRect">
            <a:avLst>
              <a:gd fmla="val 16667" name="adj"/>
            </a:avLst>
          </a:prstGeom>
          <a:noFill/>
          <a:ln>
            <a:noFill/>
          </a:ln>
        </p:spPr>
      </p:pic>
      <p:pic>
        <p:nvPicPr>
          <p:cNvPr id="599" name="Google Shape;599;p43"/>
          <p:cNvPicPr preferRelativeResize="0"/>
          <p:nvPr/>
        </p:nvPicPr>
        <p:blipFill>
          <a:blip r:embed="rId7">
            <a:alphaModFix/>
          </a:blip>
          <a:stretch>
            <a:fillRect/>
          </a:stretch>
        </p:blipFill>
        <p:spPr>
          <a:xfrm>
            <a:off x="7314025" y="1280938"/>
            <a:ext cx="1620000" cy="3163200"/>
          </a:xfrm>
          <a:prstGeom prst="roundRect">
            <a:avLst>
              <a:gd fmla="val 16667" name="adj"/>
            </a:avLst>
          </a:prstGeom>
          <a:noFill/>
          <a:ln>
            <a:noFill/>
          </a:ln>
        </p:spPr>
      </p:pic>
      <p:sp>
        <p:nvSpPr>
          <p:cNvPr id="600" name="Google Shape;600;p43"/>
          <p:cNvSpPr/>
          <p:nvPr/>
        </p:nvSpPr>
        <p:spPr>
          <a:xfrm>
            <a:off x="380875" y="3673800"/>
            <a:ext cx="1350900" cy="4641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2692400" y="2895550"/>
            <a:ext cx="815100" cy="2403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5905850" y="2451600"/>
            <a:ext cx="815100" cy="2403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4920325" y="3135850"/>
            <a:ext cx="157800" cy="162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8152175" y="2691900"/>
            <a:ext cx="157800" cy="162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608" name="Shape 608"/>
        <p:cNvGrpSpPr/>
        <p:nvPr/>
      </p:nvGrpSpPr>
      <p:grpSpPr>
        <a:xfrm>
          <a:off x="0" y="0"/>
          <a:ext cx="0" cy="0"/>
          <a:chOff x="0" y="0"/>
          <a:chExt cx="0" cy="0"/>
        </a:xfrm>
      </p:grpSpPr>
      <p:sp>
        <p:nvSpPr>
          <p:cNvPr id="609" name="Google Shape;609;p44"/>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#3: Plant an Activity (2/2)</a:t>
            </a:r>
            <a:endParaRPr/>
          </a:p>
        </p:txBody>
      </p:sp>
      <p:pic>
        <p:nvPicPr>
          <p:cNvPr id="610" name="Google Shape;610;p44"/>
          <p:cNvPicPr preferRelativeResize="0"/>
          <p:nvPr/>
        </p:nvPicPr>
        <p:blipFill>
          <a:blip r:embed="rId3">
            <a:alphaModFix/>
          </a:blip>
          <a:stretch>
            <a:fillRect/>
          </a:stretch>
        </p:blipFill>
        <p:spPr>
          <a:xfrm>
            <a:off x="347633" y="1174113"/>
            <a:ext cx="1800000" cy="3543000"/>
          </a:xfrm>
          <a:prstGeom prst="roundRect">
            <a:avLst>
              <a:gd fmla="val 16667" name="adj"/>
            </a:avLst>
          </a:prstGeom>
          <a:noFill/>
          <a:ln>
            <a:noFill/>
          </a:ln>
        </p:spPr>
      </p:pic>
      <p:pic>
        <p:nvPicPr>
          <p:cNvPr id="611" name="Google Shape;611;p44"/>
          <p:cNvPicPr preferRelativeResize="0"/>
          <p:nvPr/>
        </p:nvPicPr>
        <p:blipFill>
          <a:blip r:embed="rId4">
            <a:alphaModFix/>
          </a:blip>
          <a:stretch>
            <a:fillRect/>
          </a:stretch>
        </p:blipFill>
        <p:spPr>
          <a:xfrm>
            <a:off x="2575843" y="1174113"/>
            <a:ext cx="1800000" cy="3504300"/>
          </a:xfrm>
          <a:prstGeom prst="roundRect">
            <a:avLst>
              <a:gd fmla="val 16667" name="adj"/>
            </a:avLst>
          </a:prstGeom>
          <a:noFill/>
          <a:ln>
            <a:noFill/>
          </a:ln>
        </p:spPr>
      </p:pic>
      <p:pic>
        <p:nvPicPr>
          <p:cNvPr id="612" name="Google Shape;612;p44"/>
          <p:cNvPicPr preferRelativeResize="0"/>
          <p:nvPr/>
        </p:nvPicPr>
        <p:blipFill>
          <a:blip r:embed="rId5">
            <a:alphaModFix/>
          </a:blip>
          <a:stretch>
            <a:fillRect/>
          </a:stretch>
        </p:blipFill>
        <p:spPr>
          <a:xfrm>
            <a:off x="4804054" y="1174113"/>
            <a:ext cx="1800000" cy="3528300"/>
          </a:xfrm>
          <a:prstGeom prst="roundRect">
            <a:avLst>
              <a:gd fmla="val 16667" name="adj"/>
            </a:avLst>
          </a:prstGeom>
          <a:noFill/>
          <a:ln>
            <a:noFill/>
          </a:ln>
        </p:spPr>
      </p:pic>
      <p:sp>
        <p:nvSpPr>
          <p:cNvPr id="613" name="Google Shape;613;p44"/>
          <p:cNvSpPr/>
          <p:nvPr/>
        </p:nvSpPr>
        <p:spPr>
          <a:xfrm>
            <a:off x="570800" y="2511925"/>
            <a:ext cx="815100" cy="2403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5036850" y="3879525"/>
            <a:ext cx="1350900" cy="3090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3307600" y="2752225"/>
            <a:ext cx="157800" cy="162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4"/>
          <p:cNvPicPr preferRelativeResize="0"/>
          <p:nvPr/>
        </p:nvPicPr>
        <p:blipFill>
          <a:blip r:embed="rId6">
            <a:alphaModFix/>
          </a:blip>
          <a:stretch>
            <a:fillRect/>
          </a:stretch>
        </p:blipFill>
        <p:spPr>
          <a:xfrm>
            <a:off x="7030800" y="1173600"/>
            <a:ext cx="1800000" cy="35382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620" name="Shape 620"/>
        <p:cNvGrpSpPr/>
        <p:nvPr/>
      </p:nvGrpSpPr>
      <p:grpSpPr>
        <a:xfrm>
          <a:off x="0" y="0"/>
          <a:ext cx="0" cy="0"/>
          <a:chOff x="0" y="0"/>
          <a:chExt cx="0" cy="0"/>
        </a:xfrm>
      </p:grpSpPr>
      <p:sp>
        <p:nvSpPr>
          <p:cNvPr id="621" name="Google Shape;621;p45"/>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#4: Reflect on a Hangout</a:t>
            </a:r>
            <a:endParaRPr/>
          </a:p>
        </p:txBody>
      </p:sp>
      <p:grpSp>
        <p:nvGrpSpPr>
          <p:cNvPr id="622" name="Google Shape;622;p45"/>
          <p:cNvGrpSpPr/>
          <p:nvPr/>
        </p:nvGrpSpPr>
        <p:grpSpPr>
          <a:xfrm>
            <a:off x="7758166" y="1605884"/>
            <a:ext cx="1127822" cy="2229214"/>
            <a:chOff x="3915750" y="1374050"/>
            <a:chExt cx="1521000" cy="2858700"/>
          </a:xfrm>
        </p:grpSpPr>
        <p:pic>
          <p:nvPicPr>
            <p:cNvPr id="623" name="Google Shape;623;p45"/>
            <p:cNvPicPr preferRelativeResize="0"/>
            <p:nvPr/>
          </p:nvPicPr>
          <p:blipFill rotWithShape="1">
            <a:blip r:embed="rId3">
              <a:alphaModFix/>
            </a:blip>
            <a:srcRect b="53254" l="6624" r="62099" t="581"/>
            <a:stretch/>
          </p:blipFill>
          <p:spPr>
            <a:xfrm>
              <a:off x="3915750" y="1374050"/>
              <a:ext cx="1521000" cy="2858700"/>
            </a:xfrm>
            <a:prstGeom prst="roundRect">
              <a:avLst>
                <a:gd fmla="val 16667" name="adj"/>
              </a:avLst>
            </a:prstGeom>
            <a:noFill/>
            <a:ln>
              <a:noFill/>
            </a:ln>
          </p:spPr>
        </p:pic>
        <p:pic>
          <p:nvPicPr>
            <p:cNvPr id="624" name="Google Shape;624;p45"/>
            <p:cNvPicPr preferRelativeResize="0"/>
            <p:nvPr/>
          </p:nvPicPr>
          <p:blipFill rotWithShape="1">
            <a:blip r:embed="rId4">
              <a:alphaModFix/>
            </a:blip>
            <a:srcRect b="9989" l="3910" r="0" t="1608"/>
            <a:stretch/>
          </p:blipFill>
          <p:spPr>
            <a:xfrm>
              <a:off x="4071700" y="1611350"/>
              <a:ext cx="1246700" cy="2493324"/>
            </a:xfrm>
            <a:prstGeom prst="rect">
              <a:avLst/>
            </a:prstGeom>
            <a:noFill/>
            <a:ln>
              <a:noFill/>
            </a:ln>
          </p:spPr>
        </p:pic>
      </p:grpSp>
      <p:grpSp>
        <p:nvGrpSpPr>
          <p:cNvPr id="625" name="Google Shape;625;p45"/>
          <p:cNvGrpSpPr/>
          <p:nvPr/>
        </p:nvGrpSpPr>
        <p:grpSpPr>
          <a:xfrm>
            <a:off x="5317907" y="1605841"/>
            <a:ext cx="1127700" cy="2229300"/>
            <a:chOff x="5464222" y="375157"/>
            <a:chExt cx="1127700" cy="2229300"/>
          </a:xfrm>
        </p:grpSpPr>
        <p:pic>
          <p:nvPicPr>
            <p:cNvPr id="626" name="Google Shape;626;p45"/>
            <p:cNvPicPr preferRelativeResize="0"/>
            <p:nvPr/>
          </p:nvPicPr>
          <p:blipFill rotWithShape="1">
            <a:blip r:embed="rId3">
              <a:alphaModFix/>
            </a:blip>
            <a:srcRect b="53254" l="6624" r="62099" t="581"/>
            <a:stretch/>
          </p:blipFill>
          <p:spPr>
            <a:xfrm>
              <a:off x="5464222" y="375157"/>
              <a:ext cx="1127700" cy="2229300"/>
            </a:xfrm>
            <a:prstGeom prst="roundRect">
              <a:avLst>
                <a:gd fmla="val 16667" name="adj"/>
              </a:avLst>
            </a:prstGeom>
            <a:noFill/>
            <a:ln>
              <a:noFill/>
            </a:ln>
          </p:spPr>
        </p:pic>
        <p:pic>
          <p:nvPicPr>
            <p:cNvPr id="627" name="Google Shape;627;p45"/>
            <p:cNvPicPr preferRelativeResize="0"/>
            <p:nvPr/>
          </p:nvPicPr>
          <p:blipFill rotWithShape="1">
            <a:blip r:embed="rId5">
              <a:alphaModFix/>
            </a:blip>
            <a:srcRect b="8683" l="0" r="0" t="1799"/>
            <a:stretch/>
          </p:blipFill>
          <p:spPr>
            <a:xfrm>
              <a:off x="5567008" y="557968"/>
              <a:ext cx="922111" cy="1876451"/>
            </a:xfrm>
            <a:prstGeom prst="rect">
              <a:avLst/>
            </a:prstGeom>
            <a:noFill/>
            <a:ln>
              <a:noFill/>
            </a:ln>
          </p:spPr>
        </p:pic>
      </p:grpSp>
      <p:grpSp>
        <p:nvGrpSpPr>
          <p:cNvPr id="628" name="Google Shape;628;p45"/>
          <p:cNvGrpSpPr/>
          <p:nvPr/>
        </p:nvGrpSpPr>
        <p:grpSpPr>
          <a:xfrm>
            <a:off x="4097777" y="1605841"/>
            <a:ext cx="1127700" cy="2229300"/>
            <a:chOff x="4177618" y="375158"/>
            <a:chExt cx="1127700" cy="2229300"/>
          </a:xfrm>
        </p:grpSpPr>
        <p:pic>
          <p:nvPicPr>
            <p:cNvPr id="629" name="Google Shape;629;p45"/>
            <p:cNvPicPr preferRelativeResize="0"/>
            <p:nvPr/>
          </p:nvPicPr>
          <p:blipFill rotWithShape="1">
            <a:blip r:embed="rId3">
              <a:alphaModFix/>
            </a:blip>
            <a:srcRect b="53254" l="6624" r="62099" t="581"/>
            <a:stretch/>
          </p:blipFill>
          <p:spPr>
            <a:xfrm>
              <a:off x="4177618" y="375158"/>
              <a:ext cx="1127700" cy="2229300"/>
            </a:xfrm>
            <a:prstGeom prst="roundRect">
              <a:avLst>
                <a:gd fmla="val 16667" name="adj"/>
              </a:avLst>
            </a:prstGeom>
            <a:noFill/>
            <a:ln>
              <a:noFill/>
            </a:ln>
          </p:spPr>
        </p:pic>
        <p:pic>
          <p:nvPicPr>
            <p:cNvPr id="630" name="Google Shape;630;p45"/>
            <p:cNvPicPr preferRelativeResize="0"/>
            <p:nvPr/>
          </p:nvPicPr>
          <p:blipFill rotWithShape="1">
            <a:blip r:embed="rId6">
              <a:alphaModFix/>
            </a:blip>
            <a:srcRect b="10910" l="3189" r="3812" t="3045"/>
            <a:stretch/>
          </p:blipFill>
          <p:spPr>
            <a:xfrm>
              <a:off x="4279314" y="540909"/>
              <a:ext cx="924428" cy="1944295"/>
            </a:xfrm>
            <a:prstGeom prst="rect">
              <a:avLst/>
            </a:prstGeom>
            <a:noFill/>
            <a:ln>
              <a:noFill/>
            </a:ln>
          </p:spPr>
        </p:pic>
      </p:grpSp>
      <p:grpSp>
        <p:nvGrpSpPr>
          <p:cNvPr id="631" name="Google Shape;631;p45"/>
          <p:cNvGrpSpPr/>
          <p:nvPr/>
        </p:nvGrpSpPr>
        <p:grpSpPr>
          <a:xfrm>
            <a:off x="2818847" y="1605841"/>
            <a:ext cx="1186500" cy="2229300"/>
            <a:chOff x="2832321" y="375158"/>
            <a:chExt cx="1186500" cy="2229300"/>
          </a:xfrm>
        </p:grpSpPr>
        <p:pic>
          <p:nvPicPr>
            <p:cNvPr id="632" name="Google Shape;632;p45"/>
            <p:cNvPicPr preferRelativeResize="0"/>
            <p:nvPr/>
          </p:nvPicPr>
          <p:blipFill rotWithShape="1">
            <a:blip r:embed="rId3">
              <a:alphaModFix/>
            </a:blip>
            <a:srcRect b="53254" l="6624" r="62099" t="581"/>
            <a:stretch/>
          </p:blipFill>
          <p:spPr>
            <a:xfrm>
              <a:off x="2832321" y="375158"/>
              <a:ext cx="1186500" cy="2229300"/>
            </a:xfrm>
            <a:prstGeom prst="roundRect">
              <a:avLst>
                <a:gd fmla="val 16667" name="adj"/>
              </a:avLst>
            </a:prstGeom>
            <a:noFill/>
            <a:ln>
              <a:noFill/>
            </a:ln>
          </p:spPr>
        </p:pic>
        <p:pic>
          <p:nvPicPr>
            <p:cNvPr id="633" name="Google Shape;633;p45"/>
            <p:cNvPicPr preferRelativeResize="0"/>
            <p:nvPr/>
          </p:nvPicPr>
          <p:blipFill rotWithShape="1">
            <a:blip r:embed="rId7">
              <a:alphaModFix/>
            </a:blip>
            <a:srcRect b="4408" l="0" r="0" t="3747"/>
            <a:stretch/>
          </p:blipFill>
          <p:spPr>
            <a:xfrm>
              <a:off x="2939312" y="540909"/>
              <a:ext cx="972551" cy="1944294"/>
            </a:xfrm>
            <a:prstGeom prst="rect">
              <a:avLst/>
            </a:prstGeom>
            <a:noFill/>
            <a:ln>
              <a:noFill/>
            </a:ln>
          </p:spPr>
        </p:pic>
      </p:grpSp>
      <p:grpSp>
        <p:nvGrpSpPr>
          <p:cNvPr id="634" name="Google Shape;634;p45"/>
          <p:cNvGrpSpPr/>
          <p:nvPr/>
        </p:nvGrpSpPr>
        <p:grpSpPr>
          <a:xfrm>
            <a:off x="6538036" y="1605841"/>
            <a:ext cx="1127700" cy="2229300"/>
            <a:chOff x="2488872" y="2829932"/>
            <a:chExt cx="1127700" cy="2229300"/>
          </a:xfrm>
        </p:grpSpPr>
        <p:pic>
          <p:nvPicPr>
            <p:cNvPr id="635" name="Google Shape;635;p45"/>
            <p:cNvPicPr preferRelativeResize="0"/>
            <p:nvPr/>
          </p:nvPicPr>
          <p:blipFill rotWithShape="1">
            <a:blip r:embed="rId3">
              <a:alphaModFix/>
            </a:blip>
            <a:srcRect b="53254" l="6624" r="62099" t="581"/>
            <a:stretch/>
          </p:blipFill>
          <p:spPr>
            <a:xfrm>
              <a:off x="2488872" y="2829932"/>
              <a:ext cx="1127700" cy="2229300"/>
            </a:xfrm>
            <a:prstGeom prst="roundRect">
              <a:avLst>
                <a:gd fmla="val 16667" name="adj"/>
              </a:avLst>
            </a:prstGeom>
            <a:noFill/>
            <a:ln>
              <a:noFill/>
            </a:ln>
          </p:spPr>
        </p:pic>
        <p:pic>
          <p:nvPicPr>
            <p:cNvPr id="636" name="Google Shape;636;p45"/>
            <p:cNvPicPr preferRelativeResize="0"/>
            <p:nvPr/>
          </p:nvPicPr>
          <p:blipFill rotWithShape="1">
            <a:blip r:embed="rId8">
              <a:alphaModFix/>
            </a:blip>
            <a:srcRect b="3660" l="0" r="0" t="0"/>
            <a:stretch/>
          </p:blipFill>
          <p:spPr>
            <a:xfrm>
              <a:off x="2588738" y="3019450"/>
              <a:ext cx="928100" cy="1943001"/>
            </a:xfrm>
            <a:prstGeom prst="rect">
              <a:avLst/>
            </a:prstGeom>
            <a:noFill/>
            <a:ln>
              <a:noFill/>
            </a:ln>
          </p:spPr>
        </p:pic>
      </p:grpSp>
      <p:pic>
        <p:nvPicPr>
          <p:cNvPr id="637" name="Google Shape;637;p45"/>
          <p:cNvPicPr preferRelativeResize="0"/>
          <p:nvPr/>
        </p:nvPicPr>
        <p:blipFill rotWithShape="1">
          <a:blip r:embed="rId3">
            <a:alphaModFix/>
          </a:blip>
          <a:srcRect b="53254" l="6624" r="62099" t="581"/>
          <a:stretch/>
        </p:blipFill>
        <p:spPr>
          <a:xfrm>
            <a:off x="257988" y="1606291"/>
            <a:ext cx="1188000" cy="2228400"/>
          </a:xfrm>
          <a:prstGeom prst="roundRect">
            <a:avLst>
              <a:gd fmla="val 16667" name="adj"/>
            </a:avLst>
          </a:prstGeom>
          <a:noFill/>
          <a:ln>
            <a:noFill/>
          </a:ln>
        </p:spPr>
      </p:pic>
      <p:pic>
        <p:nvPicPr>
          <p:cNvPr id="638" name="Google Shape;638;p45"/>
          <p:cNvPicPr preferRelativeResize="0"/>
          <p:nvPr/>
        </p:nvPicPr>
        <p:blipFill>
          <a:blip r:embed="rId9">
            <a:alphaModFix/>
          </a:blip>
          <a:stretch>
            <a:fillRect/>
          </a:stretch>
        </p:blipFill>
        <p:spPr>
          <a:xfrm>
            <a:off x="379338" y="1793462"/>
            <a:ext cx="945325" cy="1963674"/>
          </a:xfrm>
          <a:prstGeom prst="rect">
            <a:avLst/>
          </a:prstGeom>
          <a:noFill/>
          <a:ln>
            <a:noFill/>
          </a:ln>
        </p:spPr>
      </p:pic>
      <p:pic>
        <p:nvPicPr>
          <p:cNvPr id="639" name="Google Shape;639;p45"/>
          <p:cNvPicPr preferRelativeResize="0"/>
          <p:nvPr/>
        </p:nvPicPr>
        <p:blipFill rotWithShape="1">
          <a:blip r:embed="rId3">
            <a:alphaModFix/>
          </a:blip>
          <a:srcRect b="53254" l="6624" r="62099" t="581"/>
          <a:stretch/>
        </p:blipFill>
        <p:spPr>
          <a:xfrm>
            <a:off x="1538417" y="1606291"/>
            <a:ext cx="1188000" cy="2228400"/>
          </a:xfrm>
          <a:prstGeom prst="roundRect">
            <a:avLst>
              <a:gd fmla="val 16667" name="adj"/>
            </a:avLst>
          </a:prstGeom>
          <a:noFill/>
          <a:ln>
            <a:noFill/>
          </a:ln>
        </p:spPr>
      </p:pic>
      <p:pic>
        <p:nvPicPr>
          <p:cNvPr id="640" name="Google Shape;640;p45"/>
          <p:cNvPicPr preferRelativeResize="0"/>
          <p:nvPr/>
        </p:nvPicPr>
        <p:blipFill rotWithShape="1">
          <a:blip r:embed="rId10">
            <a:alphaModFix/>
          </a:blip>
          <a:srcRect b="0" l="0" r="0" t="2210"/>
          <a:stretch/>
        </p:blipFill>
        <p:spPr>
          <a:xfrm>
            <a:off x="1669050" y="1755887"/>
            <a:ext cx="926738" cy="1942003"/>
          </a:xfrm>
          <a:prstGeom prst="rect">
            <a:avLst/>
          </a:prstGeom>
          <a:noFill/>
          <a:ln>
            <a:noFill/>
          </a:ln>
        </p:spPr>
      </p:pic>
      <p:pic>
        <p:nvPicPr>
          <p:cNvPr id="641" name="Google Shape;641;p45"/>
          <p:cNvPicPr preferRelativeResize="0"/>
          <p:nvPr/>
        </p:nvPicPr>
        <p:blipFill rotWithShape="1">
          <a:blip r:embed="rId11">
            <a:alphaModFix/>
          </a:blip>
          <a:srcRect b="0" l="97979" r="0" t="0"/>
          <a:stretch/>
        </p:blipFill>
        <p:spPr>
          <a:xfrm>
            <a:off x="1276200" y="1793450"/>
            <a:ext cx="86125" cy="1866876"/>
          </a:xfrm>
          <a:prstGeom prst="rect">
            <a:avLst/>
          </a:prstGeom>
          <a:noFill/>
          <a:ln>
            <a:noFill/>
          </a:ln>
        </p:spPr>
      </p:pic>
      <p:pic>
        <p:nvPicPr>
          <p:cNvPr id="642" name="Google Shape;642;p45"/>
          <p:cNvPicPr preferRelativeResize="0"/>
          <p:nvPr/>
        </p:nvPicPr>
        <p:blipFill rotWithShape="1">
          <a:blip r:embed="rId11">
            <a:alphaModFix/>
          </a:blip>
          <a:srcRect b="0" l="97979" r="0" t="0"/>
          <a:stretch/>
        </p:blipFill>
        <p:spPr>
          <a:xfrm>
            <a:off x="1611176" y="1787050"/>
            <a:ext cx="86124" cy="1866876"/>
          </a:xfrm>
          <a:prstGeom prst="rect">
            <a:avLst/>
          </a:prstGeom>
          <a:noFill/>
          <a:ln>
            <a:noFill/>
          </a:ln>
        </p:spPr>
      </p:pic>
      <p:pic>
        <p:nvPicPr>
          <p:cNvPr id="643" name="Google Shape;643;p45"/>
          <p:cNvPicPr preferRelativeResize="0"/>
          <p:nvPr/>
        </p:nvPicPr>
        <p:blipFill rotWithShape="1">
          <a:blip r:embed="rId11">
            <a:alphaModFix/>
          </a:blip>
          <a:srcRect b="0" l="97979" r="0" t="0"/>
          <a:stretch/>
        </p:blipFill>
        <p:spPr>
          <a:xfrm>
            <a:off x="2595800" y="1787050"/>
            <a:ext cx="34800" cy="1866876"/>
          </a:xfrm>
          <a:prstGeom prst="rect">
            <a:avLst/>
          </a:prstGeom>
          <a:noFill/>
          <a:ln>
            <a:noFill/>
          </a:ln>
        </p:spPr>
      </p:pic>
      <p:sp>
        <p:nvSpPr>
          <p:cNvPr id="644" name="Google Shape;644;p45"/>
          <p:cNvSpPr/>
          <p:nvPr/>
        </p:nvSpPr>
        <p:spPr>
          <a:xfrm>
            <a:off x="316650" y="2131525"/>
            <a:ext cx="1070700" cy="4641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2183550" y="3356450"/>
            <a:ext cx="282600" cy="1785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2979500" y="3394000"/>
            <a:ext cx="865200" cy="303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4828500" y="3534950"/>
            <a:ext cx="213300" cy="145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5990825" y="3473350"/>
            <a:ext cx="213300" cy="1452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7074850" y="3534950"/>
            <a:ext cx="511200" cy="2223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45"/>
          <p:cNvPicPr preferRelativeResize="0"/>
          <p:nvPr/>
        </p:nvPicPr>
        <p:blipFill rotWithShape="1">
          <a:blip r:embed="rId11">
            <a:alphaModFix/>
          </a:blip>
          <a:srcRect b="0" l="97979" r="0" t="0"/>
          <a:stretch/>
        </p:blipFill>
        <p:spPr>
          <a:xfrm>
            <a:off x="7832525" y="1945825"/>
            <a:ext cx="86124" cy="1527525"/>
          </a:xfrm>
          <a:prstGeom prst="rect">
            <a:avLst/>
          </a:prstGeom>
          <a:noFill/>
          <a:ln>
            <a:noFill/>
          </a:ln>
        </p:spPr>
      </p:pic>
      <p:pic>
        <p:nvPicPr>
          <p:cNvPr id="651" name="Google Shape;651;p45"/>
          <p:cNvPicPr preferRelativeResize="0"/>
          <p:nvPr/>
        </p:nvPicPr>
        <p:blipFill rotWithShape="1">
          <a:blip r:embed="rId11">
            <a:alphaModFix/>
          </a:blip>
          <a:srcRect b="0" l="97979" r="0" t="0"/>
          <a:stretch/>
        </p:blipFill>
        <p:spPr>
          <a:xfrm>
            <a:off x="8632100" y="3455600"/>
            <a:ext cx="120600" cy="303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133" name="Shape 133"/>
        <p:cNvGrpSpPr/>
        <p:nvPr/>
      </p:nvGrpSpPr>
      <p:grpSpPr>
        <a:xfrm>
          <a:off x="0" y="0"/>
          <a:ext cx="0" cy="0"/>
          <a:chOff x="0" y="0"/>
          <a:chExt cx="0" cy="0"/>
        </a:xfrm>
      </p:grpSpPr>
      <p:sp>
        <p:nvSpPr>
          <p:cNvPr id="134" name="Google Shape;134;p19"/>
          <p:cNvSpPr txBox="1"/>
          <p:nvPr>
            <p:ph type="ctrTitle"/>
          </p:nvPr>
        </p:nvSpPr>
        <p:spPr>
          <a:xfrm flipH="1">
            <a:off x="527800" y="10815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Values Encoded (1/2)</a:t>
            </a:r>
            <a:endParaRPr/>
          </a:p>
        </p:txBody>
      </p:sp>
      <p:grpSp>
        <p:nvGrpSpPr>
          <p:cNvPr id="135" name="Google Shape;135;p19"/>
          <p:cNvGrpSpPr/>
          <p:nvPr/>
        </p:nvGrpSpPr>
        <p:grpSpPr>
          <a:xfrm>
            <a:off x="285125" y="1674075"/>
            <a:ext cx="2408100" cy="2698800"/>
            <a:chOff x="285125" y="1674075"/>
            <a:chExt cx="2408100" cy="2698800"/>
          </a:xfrm>
        </p:grpSpPr>
        <p:sp>
          <p:nvSpPr>
            <p:cNvPr id="136" name="Google Shape;136;p19"/>
            <p:cNvSpPr/>
            <p:nvPr/>
          </p:nvSpPr>
          <p:spPr>
            <a:xfrm>
              <a:off x="2851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37" name="Google Shape;137;p19"/>
            <p:cNvSpPr txBox="1"/>
            <p:nvPr/>
          </p:nvSpPr>
          <p:spPr>
            <a:xfrm flipH="1">
              <a:off x="3946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CONSISTENCY</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38" name="Google Shape;138;p19"/>
            <p:cNvSpPr txBox="1"/>
            <p:nvPr/>
          </p:nvSpPr>
          <p:spPr>
            <a:xfrm flipH="1">
              <a:off x="3720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sz="1000">
                  <a:solidFill>
                    <a:schemeClr val="dk2"/>
                  </a:solidFill>
                  <a:latin typeface="Roboto Condensed Light"/>
                  <a:ea typeface="Roboto Condensed Light"/>
                  <a:cs typeface="Roboto Condensed Light"/>
                  <a:sym typeface="Roboto Condensed Light"/>
                </a:rPr>
                <a:t>Embed consistency in following up on new friendships.</a:t>
              </a:r>
              <a:endParaRPr sz="1200">
                <a:solidFill>
                  <a:schemeClr val="dk2"/>
                </a:solidFill>
                <a:latin typeface="Fira Sans Extra Condensed Light"/>
                <a:ea typeface="Fira Sans Extra Condensed Light"/>
                <a:cs typeface="Fira Sans Extra Condensed Light"/>
                <a:sym typeface="Fira Sans Extra Condensed Light"/>
              </a:endParaRPr>
            </a:p>
          </p:txBody>
        </p:sp>
        <p:cxnSp>
          <p:nvCxnSpPr>
            <p:cNvPr id="139" name="Google Shape;139;p19"/>
            <p:cNvCxnSpPr/>
            <p:nvPr/>
          </p:nvCxnSpPr>
          <p:spPr>
            <a:xfrm>
              <a:off x="7965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40" name="Google Shape;140;p19"/>
            <p:cNvSpPr txBox="1"/>
            <p:nvPr/>
          </p:nvSpPr>
          <p:spPr>
            <a:xfrm>
              <a:off x="4772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Encourage growth of friendship with tree icon updated for more hangouts.</a:t>
              </a:r>
              <a:endParaRPr i="1"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100">
                <a:solidFill>
                  <a:schemeClr val="dk2"/>
                </a:solidFill>
                <a:latin typeface="Roboto Condensed Light"/>
                <a:ea typeface="Roboto Condensed Light"/>
                <a:cs typeface="Roboto Condensed Light"/>
                <a:sym typeface="Roboto Condensed Light"/>
              </a:endParaRPr>
            </a:p>
          </p:txBody>
        </p:sp>
      </p:grpSp>
      <p:grpSp>
        <p:nvGrpSpPr>
          <p:cNvPr id="141" name="Google Shape;141;p19"/>
          <p:cNvGrpSpPr/>
          <p:nvPr/>
        </p:nvGrpSpPr>
        <p:grpSpPr>
          <a:xfrm>
            <a:off x="3256925" y="1674075"/>
            <a:ext cx="2408100" cy="2698800"/>
            <a:chOff x="3561725" y="1674075"/>
            <a:chExt cx="2408100" cy="2698800"/>
          </a:xfrm>
        </p:grpSpPr>
        <p:sp>
          <p:nvSpPr>
            <p:cNvPr id="142" name="Google Shape;142;p19"/>
            <p:cNvSpPr/>
            <p:nvPr/>
          </p:nvSpPr>
          <p:spPr>
            <a:xfrm>
              <a:off x="35617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43" name="Google Shape;143;p19"/>
            <p:cNvSpPr txBox="1"/>
            <p:nvPr/>
          </p:nvSpPr>
          <p:spPr>
            <a:xfrm flipH="1">
              <a:off x="36712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AUTHENTICITY</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44" name="Google Shape;144;p19"/>
            <p:cNvSpPr txBox="1"/>
            <p:nvPr/>
          </p:nvSpPr>
          <p:spPr>
            <a:xfrm flipH="1">
              <a:off x="36486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Be yourself as you enter a friendship and do activities that you will likely enjoy.</a:t>
              </a:r>
              <a:endParaRPr i="1"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1600"/>
                </a:spcAft>
                <a:buNone/>
              </a:pPr>
              <a:r>
                <a:t/>
              </a:r>
              <a:endParaRPr sz="1000">
                <a:solidFill>
                  <a:schemeClr val="dk2"/>
                </a:solidFill>
                <a:latin typeface="Roboto Condensed Light"/>
                <a:ea typeface="Roboto Condensed Light"/>
                <a:cs typeface="Roboto Condensed Light"/>
                <a:sym typeface="Roboto Condensed Light"/>
              </a:endParaRPr>
            </a:p>
          </p:txBody>
        </p:sp>
        <p:cxnSp>
          <p:nvCxnSpPr>
            <p:cNvPr id="145" name="Google Shape;145;p19"/>
            <p:cNvCxnSpPr/>
            <p:nvPr/>
          </p:nvCxnSpPr>
          <p:spPr>
            <a:xfrm>
              <a:off x="40731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46" name="Google Shape;146;p19"/>
            <p:cNvSpPr txBox="1"/>
            <p:nvPr/>
          </p:nvSpPr>
          <p:spPr>
            <a:xfrm>
              <a:off x="37538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Prioritize activities that help you feel great and comfortable in your skin when hanging out.  </a:t>
              </a:r>
              <a:endParaRPr i="1"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p:txBody>
        </p:sp>
      </p:grpSp>
      <p:grpSp>
        <p:nvGrpSpPr>
          <p:cNvPr id="147" name="Google Shape;147;p19"/>
          <p:cNvGrpSpPr/>
          <p:nvPr/>
        </p:nvGrpSpPr>
        <p:grpSpPr>
          <a:xfrm>
            <a:off x="6228725" y="1674075"/>
            <a:ext cx="2408100" cy="2698800"/>
            <a:chOff x="6838325" y="1674075"/>
            <a:chExt cx="2408100" cy="2698800"/>
          </a:xfrm>
        </p:grpSpPr>
        <p:sp>
          <p:nvSpPr>
            <p:cNvPr id="148" name="Google Shape;148;p19"/>
            <p:cNvSpPr/>
            <p:nvPr/>
          </p:nvSpPr>
          <p:spPr>
            <a:xfrm>
              <a:off x="68383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49" name="Google Shape;149;p19"/>
            <p:cNvSpPr txBox="1"/>
            <p:nvPr/>
          </p:nvSpPr>
          <p:spPr>
            <a:xfrm flipH="1">
              <a:off x="69478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PRIVACY</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50" name="Google Shape;150;p19"/>
            <p:cNvSpPr txBox="1"/>
            <p:nvPr/>
          </p:nvSpPr>
          <p:spPr>
            <a:xfrm flipH="1">
              <a:off x="69252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Being mindful of user data stored in the app and shared with others. Being clear on what data is being shared with friends.</a:t>
              </a:r>
              <a:endParaRPr i="1"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1600"/>
                </a:spcAft>
                <a:buNone/>
              </a:pPr>
              <a:r>
                <a:t/>
              </a:r>
              <a:endParaRPr sz="1000">
                <a:solidFill>
                  <a:schemeClr val="dk2"/>
                </a:solidFill>
                <a:latin typeface="Roboto Condensed Light"/>
                <a:ea typeface="Roboto Condensed Light"/>
                <a:cs typeface="Roboto Condensed Light"/>
                <a:sym typeface="Roboto Condensed Light"/>
              </a:endParaRPr>
            </a:p>
          </p:txBody>
        </p:sp>
        <p:cxnSp>
          <p:nvCxnSpPr>
            <p:cNvPr id="151" name="Google Shape;151;p19"/>
            <p:cNvCxnSpPr/>
            <p:nvPr/>
          </p:nvCxnSpPr>
          <p:spPr>
            <a:xfrm>
              <a:off x="73497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52" name="Google Shape;152;p19"/>
            <p:cNvSpPr txBox="1"/>
            <p:nvPr/>
          </p:nvSpPr>
          <p:spPr>
            <a:xfrm>
              <a:off x="70304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Very few options to include information that you might not want other people to see. e.g. only explicitly reflect on location and activity of hangout, not on the interaction with other people.</a:t>
              </a:r>
              <a:endParaRPr i="1"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p:txBody>
        </p:sp>
      </p:grpSp>
      <p:pic>
        <p:nvPicPr>
          <p:cNvPr id="153" name="Google Shape;153;p19"/>
          <p:cNvPicPr preferRelativeResize="0"/>
          <p:nvPr/>
        </p:nvPicPr>
        <p:blipFill>
          <a:blip r:embed="rId3">
            <a:alphaModFix/>
          </a:blip>
          <a:stretch>
            <a:fillRect/>
          </a:stretch>
        </p:blipFill>
        <p:spPr>
          <a:xfrm>
            <a:off x="2167200" y="1011600"/>
            <a:ext cx="830400" cy="1624500"/>
          </a:xfrm>
          <a:prstGeom prst="roundRect">
            <a:avLst>
              <a:gd fmla="val 16667" name="adj"/>
            </a:avLst>
          </a:prstGeom>
          <a:noFill/>
          <a:ln>
            <a:noFill/>
          </a:ln>
        </p:spPr>
      </p:pic>
      <p:pic>
        <p:nvPicPr>
          <p:cNvPr id="154" name="Google Shape;154;p19"/>
          <p:cNvPicPr preferRelativeResize="0"/>
          <p:nvPr/>
        </p:nvPicPr>
        <p:blipFill>
          <a:blip r:embed="rId4">
            <a:alphaModFix/>
          </a:blip>
          <a:stretch>
            <a:fillRect/>
          </a:stretch>
        </p:blipFill>
        <p:spPr>
          <a:xfrm>
            <a:off x="5105618" y="3303400"/>
            <a:ext cx="831600" cy="1630800"/>
          </a:xfrm>
          <a:prstGeom prst="roundRect">
            <a:avLst>
              <a:gd fmla="val 16667" name="adj"/>
            </a:avLst>
          </a:prstGeom>
          <a:noFill/>
          <a:ln>
            <a:noFill/>
          </a:ln>
        </p:spPr>
      </p:pic>
      <p:pic>
        <p:nvPicPr>
          <p:cNvPr id="155" name="Google Shape;155;p19"/>
          <p:cNvPicPr preferRelativeResize="0"/>
          <p:nvPr/>
        </p:nvPicPr>
        <p:blipFill>
          <a:blip r:embed="rId5">
            <a:alphaModFix/>
          </a:blip>
          <a:stretch>
            <a:fillRect/>
          </a:stretch>
        </p:blipFill>
        <p:spPr>
          <a:xfrm>
            <a:off x="8118238" y="1009900"/>
            <a:ext cx="831600" cy="1654800"/>
          </a:xfrm>
          <a:prstGeom prst="roundRect">
            <a:avLst>
              <a:gd fmla="val 16667" name="adj"/>
            </a:avLst>
          </a:prstGeom>
          <a:noFill/>
          <a:ln>
            <a:noFill/>
          </a:ln>
        </p:spPr>
      </p:pic>
      <p:sp>
        <p:nvSpPr>
          <p:cNvPr id="156" name="Google Shape;156;p19"/>
          <p:cNvSpPr/>
          <p:nvPr/>
        </p:nvSpPr>
        <p:spPr>
          <a:xfrm>
            <a:off x="2605175" y="1898025"/>
            <a:ext cx="203400" cy="2367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2232925" y="1539875"/>
            <a:ext cx="203400" cy="2367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5174000" y="4435525"/>
            <a:ext cx="666300" cy="3129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8200900" y="1953800"/>
            <a:ext cx="666300" cy="48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655" name="Shape 655"/>
        <p:cNvGrpSpPr/>
        <p:nvPr/>
      </p:nvGrpSpPr>
      <p:grpSpPr>
        <a:xfrm>
          <a:off x="0" y="0"/>
          <a:ext cx="0" cy="0"/>
          <a:chOff x="0" y="0"/>
          <a:chExt cx="0" cy="0"/>
        </a:xfrm>
      </p:grpSpPr>
      <p:pic>
        <p:nvPicPr>
          <p:cNvPr id="656" name="Google Shape;656;p46"/>
          <p:cNvPicPr preferRelativeResize="0"/>
          <p:nvPr/>
        </p:nvPicPr>
        <p:blipFill>
          <a:blip r:embed="rId3">
            <a:alphaModFix/>
          </a:blip>
          <a:stretch>
            <a:fillRect/>
          </a:stretch>
        </p:blipFill>
        <p:spPr>
          <a:xfrm>
            <a:off x="1612065" y="1460550"/>
            <a:ext cx="1440000" cy="2825400"/>
          </a:xfrm>
          <a:prstGeom prst="roundRect">
            <a:avLst>
              <a:gd fmla="val 16667" name="adj"/>
            </a:avLst>
          </a:prstGeom>
          <a:noFill/>
          <a:ln>
            <a:noFill/>
          </a:ln>
        </p:spPr>
      </p:pic>
      <p:sp>
        <p:nvSpPr>
          <p:cNvPr id="657" name="Google Shape;657;p46"/>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#4: Reflect on a Hangout (1/2)</a:t>
            </a:r>
            <a:endParaRPr/>
          </a:p>
        </p:txBody>
      </p:sp>
      <p:pic>
        <p:nvPicPr>
          <p:cNvPr id="658" name="Google Shape;658;p46"/>
          <p:cNvPicPr preferRelativeResize="0"/>
          <p:nvPr/>
        </p:nvPicPr>
        <p:blipFill>
          <a:blip r:embed="rId4">
            <a:alphaModFix/>
          </a:blip>
          <a:stretch>
            <a:fillRect/>
          </a:stretch>
        </p:blipFill>
        <p:spPr>
          <a:xfrm>
            <a:off x="3087360" y="1460550"/>
            <a:ext cx="1440000" cy="2844900"/>
          </a:xfrm>
          <a:prstGeom prst="roundRect">
            <a:avLst>
              <a:gd fmla="val 16667" name="adj"/>
            </a:avLst>
          </a:prstGeom>
          <a:noFill/>
          <a:ln>
            <a:noFill/>
          </a:ln>
        </p:spPr>
      </p:pic>
      <p:pic>
        <p:nvPicPr>
          <p:cNvPr id="659" name="Google Shape;659;p46"/>
          <p:cNvPicPr preferRelativeResize="0"/>
          <p:nvPr/>
        </p:nvPicPr>
        <p:blipFill>
          <a:blip r:embed="rId5">
            <a:alphaModFix/>
          </a:blip>
          <a:stretch>
            <a:fillRect/>
          </a:stretch>
        </p:blipFill>
        <p:spPr>
          <a:xfrm>
            <a:off x="4562640" y="1465200"/>
            <a:ext cx="1440000" cy="2832000"/>
          </a:xfrm>
          <a:prstGeom prst="roundRect">
            <a:avLst>
              <a:gd fmla="val 16667" name="adj"/>
            </a:avLst>
          </a:prstGeom>
          <a:noFill/>
          <a:ln>
            <a:noFill/>
          </a:ln>
        </p:spPr>
      </p:pic>
      <p:pic>
        <p:nvPicPr>
          <p:cNvPr id="660" name="Google Shape;660;p46"/>
          <p:cNvPicPr preferRelativeResize="0"/>
          <p:nvPr/>
        </p:nvPicPr>
        <p:blipFill>
          <a:blip r:embed="rId6">
            <a:alphaModFix/>
          </a:blip>
          <a:stretch>
            <a:fillRect/>
          </a:stretch>
        </p:blipFill>
        <p:spPr>
          <a:xfrm>
            <a:off x="6037920" y="1465200"/>
            <a:ext cx="1440000" cy="2832000"/>
          </a:xfrm>
          <a:prstGeom prst="roundRect">
            <a:avLst>
              <a:gd fmla="val 16667" name="adj"/>
            </a:avLst>
          </a:prstGeom>
          <a:noFill/>
          <a:ln>
            <a:noFill/>
          </a:ln>
        </p:spPr>
      </p:pic>
      <p:pic>
        <p:nvPicPr>
          <p:cNvPr id="661" name="Google Shape;661;p46"/>
          <p:cNvPicPr preferRelativeResize="0"/>
          <p:nvPr/>
        </p:nvPicPr>
        <p:blipFill>
          <a:blip r:embed="rId7">
            <a:alphaModFix/>
          </a:blip>
          <a:stretch>
            <a:fillRect/>
          </a:stretch>
        </p:blipFill>
        <p:spPr>
          <a:xfrm>
            <a:off x="7513200" y="1465200"/>
            <a:ext cx="1440000" cy="2816100"/>
          </a:xfrm>
          <a:prstGeom prst="roundRect">
            <a:avLst>
              <a:gd fmla="val 16667" name="adj"/>
            </a:avLst>
          </a:prstGeom>
          <a:noFill/>
          <a:ln>
            <a:noFill/>
          </a:ln>
        </p:spPr>
      </p:pic>
      <p:pic>
        <p:nvPicPr>
          <p:cNvPr id="662" name="Google Shape;662;p46"/>
          <p:cNvPicPr preferRelativeResize="0"/>
          <p:nvPr/>
        </p:nvPicPr>
        <p:blipFill>
          <a:blip r:embed="rId8">
            <a:alphaModFix/>
          </a:blip>
          <a:stretch>
            <a:fillRect/>
          </a:stretch>
        </p:blipFill>
        <p:spPr>
          <a:xfrm>
            <a:off x="136800" y="1465200"/>
            <a:ext cx="1440000" cy="2844900"/>
          </a:xfrm>
          <a:prstGeom prst="roundRect">
            <a:avLst>
              <a:gd fmla="val 16667" name="adj"/>
            </a:avLst>
          </a:prstGeom>
          <a:noFill/>
          <a:ln>
            <a:noFill/>
          </a:ln>
        </p:spPr>
      </p:pic>
      <p:sp>
        <p:nvSpPr>
          <p:cNvPr id="663" name="Google Shape;663;p46"/>
          <p:cNvSpPr/>
          <p:nvPr/>
        </p:nvSpPr>
        <p:spPr>
          <a:xfrm>
            <a:off x="466275" y="3966825"/>
            <a:ext cx="3579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2552375" y="2670900"/>
            <a:ext cx="281700" cy="2457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3323250" y="2392725"/>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4798888" y="2537300"/>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6274163" y="3042000"/>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7749438" y="2998675"/>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672" name="Shape 672"/>
        <p:cNvGrpSpPr/>
        <p:nvPr/>
      </p:nvGrpSpPr>
      <p:grpSpPr>
        <a:xfrm>
          <a:off x="0" y="0"/>
          <a:ext cx="0" cy="0"/>
          <a:chOff x="0" y="0"/>
          <a:chExt cx="0" cy="0"/>
        </a:xfrm>
      </p:grpSpPr>
      <p:sp>
        <p:nvSpPr>
          <p:cNvPr id="673" name="Google Shape;673;p47"/>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 #4: Reflect on a Hangout (2/2)</a:t>
            </a:r>
            <a:endParaRPr/>
          </a:p>
        </p:txBody>
      </p:sp>
      <p:pic>
        <p:nvPicPr>
          <p:cNvPr id="674" name="Google Shape;674;p47"/>
          <p:cNvPicPr preferRelativeResize="0"/>
          <p:nvPr/>
        </p:nvPicPr>
        <p:blipFill>
          <a:blip r:embed="rId3">
            <a:alphaModFix/>
          </a:blip>
          <a:stretch>
            <a:fillRect/>
          </a:stretch>
        </p:blipFill>
        <p:spPr>
          <a:xfrm>
            <a:off x="1612523" y="1465200"/>
            <a:ext cx="1440000" cy="2822700"/>
          </a:xfrm>
          <a:prstGeom prst="roundRect">
            <a:avLst>
              <a:gd fmla="val 16667" name="adj"/>
            </a:avLst>
          </a:prstGeom>
          <a:noFill/>
          <a:ln>
            <a:noFill/>
          </a:ln>
        </p:spPr>
      </p:pic>
      <p:pic>
        <p:nvPicPr>
          <p:cNvPr id="675" name="Google Shape;675;p47"/>
          <p:cNvPicPr preferRelativeResize="0"/>
          <p:nvPr/>
        </p:nvPicPr>
        <p:blipFill>
          <a:blip r:embed="rId4">
            <a:alphaModFix/>
          </a:blip>
          <a:stretch>
            <a:fillRect/>
          </a:stretch>
        </p:blipFill>
        <p:spPr>
          <a:xfrm>
            <a:off x="3088245" y="1465200"/>
            <a:ext cx="1440000" cy="2838300"/>
          </a:xfrm>
          <a:prstGeom prst="roundRect">
            <a:avLst>
              <a:gd fmla="val 16667" name="adj"/>
            </a:avLst>
          </a:prstGeom>
          <a:noFill/>
          <a:ln>
            <a:noFill/>
          </a:ln>
        </p:spPr>
      </p:pic>
      <p:pic>
        <p:nvPicPr>
          <p:cNvPr id="676" name="Google Shape;676;p47"/>
          <p:cNvPicPr preferRelativeResize="0"/>
          <p:nvPr/>
        </p:nvPicPr>
        <p:blipFill>
          <a:blip r:embed="rId5">
            <a:alphaModFix/>
          </a:blip>
          <a:stretch>
            <a:fillRect/>
          </a:stretch>
        </p:blipFill>
        <p:spPr>
          <a:xfrm>
            <a:off x="4563968" y="1465200"/>
            <a:ext cx="1440000" cy="2846100"/>
          </a:xfrm>
          <a:prstGeom prst="roundRect">
            <a:avLst>
              <a:gd fmla="val 16667" name="adj"/>
            </a:avLst>
          </a:prstGeom>
          <a:noFill/>
          <a:ln>
            <a:noFill/>
          </a:ln>
        </p:spPr>
      </p:pic>
      <p:pic>
        <p:nvPicPr>
          <p:cNvPr id="677" name="Google Shape;677;p47"/>
          <p:cNvPicPr preferRelativeResize="0"/>
          <p:nvPr/>
        </p:nvPicPr>
        <p:blipFill>
          <a:blip r:embed="rId6">
            <a:alphaModFix/>
          </a:blip>
          <a:stretch>
            <a:fillRect/>
          </a:stretch>
        </p:blipFill>
        <p:spPr>
          <a:xfrm>
            <a:off x="6039691" y="1465200"/>
            <a:ext cx="1440000" cy="2874000"/>
          </a:xfrm>
          <a:prstGeom prst="roundRect">
            <a:avLst>
              <a:gd fmla="val 16667" name="adj"/>
            </a:avLst>
          </a:prstGeom>
          <a:noFill/>
          <a:ln>
            <a:noFill/>
          </a:ln>
        </p:spPr>
      </p:pic>
      <p:pic>
        <p:nvPicPr>
          <p:cNvPr id="678" name="Google Shape;678;p47"/>
          <p:cNvPicPr preferRelativeResize="0"/>
          <p:nvPr/>
        </p:nvPicPr>
        <p:blipFill>
          <a:blip r:embed="rId7">
            <a:alphaModFix/>
          </a:blip>
          <a:stretch>
            <a:fillRect/>
          </a:stretch>
        </p:blipFill>
        <p:spPr>
          <a:xfrm>
            <a:off x="7515413" y="1465200"/>
            <a:ext cx="1440000" cy="2862000"/>
          </a:xfrm>
          <a:prstGeom prst="roundRect">
            <a:avLst>
              <a:gd fmla="val 16667" name="adj"/>
            </a:avLst>
          </a:prstGeom>
          <a:noFill/>
          <a:ln>
            <a:noFill/>
          </a:ln>
        </p:spPr>
      </p:pic>
      <p:pic>
        <p:nvPicPr>
          <p:cNvPr id="679" name="Google Shape;679;p47"/>
          <p:cNvPicPr preferRelativeResize="0"/>
          <p:nvPr/>
        </p:nvPicPr>
        <p:blipFill>
          <a:blip r:embed="rId8">
            <a:alphaModFix/>
          </a:blip>
          <a:stretch>
            <a:fillRect/>
          </a:stretch>
        </p:blipFill>
        <p:spPr>
          <a:xfrm>
            <a:off x="136800" y="1465200"/>
            <a:ext cx="1440000" cy="2830500"/>
          </a:xfrm>
          <a:prstGeom prst="roundRect">
            <a:avLst>
              <a:gd fmla="val 16667" name="adj"/>
            </a:avLst>
          </a:prstGeom>
          <a:noFill/>
          <a:ln>
            <a:noFill/>
          </a:ln>
        </p:spPr>
      </p:pic>
      <p:sp>
        <p:nvSpPr>
          <p:cNvPr id="680" name="Google Shape;680;p47"/>
          <p:cNvSpPr/>
          <p:nvPr/>
        </p:nvSpPr>
        <p:spPr>
          <a:xfrm>
            <a:off x="373050" y="3363500"/>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1817200" y="3019100"/>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324500" y="3312425"/>
            <a:ext cx="967500" cy="344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5165025" y="3378425"/>
            <a:ext cx="212400" cy="1911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6358650" y="3656825"/>
            <a:ext cx="212400" cy="212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688" name="Shape 688"/>
        <p:cNvGrpSpPr/>
        <p:nvPr/>
      </p:nvGrpSpPr>
      <p:grpSpPr>
        <a:xfrm>
          <a:off x="0" y="0"/>
          <a:ext cx="0" cy="0"/>
          <a:chOff x="0" y="0"/>
          <a:chExt cx="0" cy="0"/>
        </a:xfrm>
      </p:grpSpPr>
      <p:sp>
        <p:nvSpPr>
          <p:cNvPr id="689" name="Google Shape;689;p48"/>
          <p:cNvSpPr/>
          <p:nvPr/>
        </p:nvSpPr>
        <p:spPr>
          <a:xfrm rot="5400000">
            <a:off x="2050488" y="1999184"/>
            <a:ext cx="2658200" cy="2384800"/>
          </a:xfrm>
          <a:prstGeom prst="flowChartPreparation">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txBox="1"/>
          <p:nvPr>
            <p:ph type="ctrTitle"/>
          </p:nvPr>
        </p:nvSpPr>
        <p:spPr>
          <a:xfrm flipH="1">
            <a:off x="2476575" y="249050"/>
            <a:ext cx="5991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Design/Prototyping Tools: </a:t>
            </a:r>
            <a:r>
              <a:rPr lang="es">
                <a:solidFill>
                  <a:schemeClr val="accent4"/>
                </a:solidFill>
              </a:rPr>
              <a:t>Figma</a:t>
            </a:r>
            <a:endParaRPr>
              <a:solidFill>
                <a:schemeClr val="accent4"/>
              </a:solidFill>
            </a:endParaRPr>
          </a:p>
        </p:txBody>
      </p:sp>
      <p:sp>
        <p:nvSpPr>
          <p:cNvPr id="692" name="Google Shape;692;p48"/>
          <p:cNvSpPr txBox="1"/>
          <p:nvPr>
            <p:ph idx="3" type="ctrTitle"/>
          </p:nvPr>
        </p:nvSpPr>
        <p:spPr>
          <a:xfrm>
            <a:off x="2229313" y="2407800"/>
            <a:ext cx="2300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PROS</a:t>
            </a:r>
            <a:endParaRPr/>
          </a:p>
        </p:txBody>
      </p:sp>
      <p:sp>
        <p:nvSpPr>
          <p:cNvPr id="693" name="Google Shape;693;p48"/>
          <p:cNvSpPr txBox="1"/>
          <p:nvPr>
            <p:ph idx="4" type="ctrTitle"/>
          </p:nvPr>
        </p:nvSpPr>
        <p:spPr>
          <a:xfrm>
            <a:off x="4572000" y="2407800"/>
            <a:ext cx="2384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a:t>
            </a:r>
            <a:endParaRPr/>
          </a:p>
        </p:txBody>
      </p:sp>
      <p:sp>
        <p:nvSpPr>
          <p:cNvPr id="694" name="Google Shape;694;p48"/>
          <p:cNvSpPr txBox="1"/>
          <p:nvPr>
            <p:ph idx="1" type="subTitle"/>
          </p:nvPr>
        </p:nvSpPr>
        <p:spPr>
          <a:xfrm>
            <a:off x="2336855" y="2640139"/>
            <a:ext cx="20856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2"/>
                </a:solidFill>
              </a:rPr>
              <a:t>Real-time collaboration and editing</a:t>
            </a:r>
            <a:endParaRPr sz="1200">
              <a:solidFill>
                <a:schemeClr val="lt2"/>
              </a:solidFill>
            </a:endParaRPr>
          </a:p>
          <a:p>
            <a:pPr indent="0" lvl="0" marL="0" rtl="0" algn="ctr">
              <a:spcBef>
                <a:spcPts val="500"/>
              </a:spcBef>
              <a:spcAft>
                <a:spcPts val="0"/>
              </a:spcAft>
              <a:buNone/>
            </a:pPr>
            <a:r>
              <a:rPr lang="es" sz="1200">
                <a:solidFill>
                  <a:schemeClr val="lt2"/>
                </a:solidFill>
              </a:rPr>
              <a:t>Extensive static screen building capabilities</a:t>
            </a:r>
            <a:endParaRPr sz="1200">
              <a:solidFill>
                <a:schemeClr val="lt2"/>
              </a:solidFill>
            </a:endParaRPr>
          </a:p>
          <a:p>
            <a:pPr indent="0" lvl="0" marL="0" rtl="0" algn="ctr">
              <a:spcBef>
                <a:spcPts val="500"/>
              </a:spcBef>
              <a:spcAft>
                <a:spcPts val="500"/>
              </a:spcAft>
              <a:buNone/>
            </a:pPr>
            <a:r>
              <a:rPr lang="es" sz="1200">
                <a:solidFill>
                  <a:schemeClr val="lt2"/>
                </a:solidFill>
              </a:rPr>
              <a:t>Hierarchical formatting allows for easy grouping of components</a:t>
            </a:r>
            <a:endParaRPr sz="1200"/>
          </a:p>
        </p:txBody>
      </p:sp>
      <p:sp>
        <p:nvSpPr>
          <p:cNvPr id="695" name="Google Shape;695;p48"/>
          <p:cNvSpPr txBox="1"/>
          <p:nvPr>
            <p:ph idx="2" type="subTitle"/>
          </p:nvPr>
        </p:nvSpPr>
        <p:spPr>
          <a:xfrm>
            <a:off x="4721655" y="2654154"/>
            <a:ext cx="20856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2"/>
                </a:solidFill>
              </a:rPr>
              <a:t>Steep learning curve</a:t>
            </a:r>
            <a:endParaRPr sz="1200">
              <a:solidFill>
                <a:schemeClr val="lt2"/>
              </a:solidFill>
            </a:endParaRPr>
          </a:p>
          <a:p>
            <a:pPr indent="0" lvl="0" marL="0" rtl="0" algn="ctr">
              <a:spcBef>
                <a:spcPts val="500"/>
              </a:spcBef>
              <a:spcAft>
                <a:spcPts val="500"/>
              </a:spcAft>
              <a:buNone/>
            </a:pPr>
            <a:r>
              <a:rPr lang="es" sz="1200">
                <a:solidFill>
                  <a:schemeClr val="lt2"/>
                </a:solidFill>
              </a:rPr>
              <a:t>Difficult to model animated or more interactive user interactions like toggling and typing</a:t>
            </a:r>
            <a:endParaRPr sz="1200"/>
          </a:p>
        </p:txBody>
      </p:sp>
      <p:pic>
        <p:nvPicPr>
          <p:cNvPr id="696" name="Google Shape;696;p48"/>
          <p:cNvPicPr preferRelativeResize="0"/>
          <p:nvPr/>
        </p:nvPicPr>
        <p:blipFill>
          <a:blip r:embed="rId3">
            <a:alphaModFix/>
          </a:blip>
          <a:stretch>
            <a:fillRect/>
          </a:stretch>
        </p:blipFill>
        <p:spPr>
          <a:xfrm>
            <a:off x="7853948" y="179863"/>
            <a:ext cx="1370139" cy="808875"/>
          </a:xfrm>
          <a:prstGeom prst="rect">
            <a:avLst/>
          </a:prstGeom>
          <a:noFill/>
          <a:ln>
            <a:noFill/>
          </a:ln>
        </p:spPr>
      </p:pic>
      <p:sp>
        <p:nvSpPr>
          <p:cNvPr id="697" name="Google Shape;697;p48"/>
          <p:cNvSpPr txBox="1"/>
          <p:nvPr/>
        </p:nvSpPr>
        <p:spPr>
          <a:xfrm>
            <a:off x="91950" y="4827600"/>
            <a:ext cx="89601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Roboto Condensed Light"/>
                <a:ea typeface="Roboto Condensed Light"/>
                <a:cs typeface="Roboto Condensed Light"/>
                <a:sym typeface="Roboto Condensed Light"/>
              </a:rPr>
              <a:t>1. </a:t>
            </a:r>
            <a:r>
              <a:rPr lang="es" sz="900">
                <a:solidFill>
                  <a:schemeClr val="dk2"/>
                </a:solidFill>
                <a:latin typeface="Roboto Condensed Light"/>
                <a:ea typeface="Roboto Condensed Light"/>
                <a:cs typeface="Roboto Condensed Light"/>
                <a:sym typeface="Roboto Condensed Light"/>
              </a:rPr>
              <a:t>Figma was used to build medium-fi prototype</a:t>
            </a:r>
            <a:endParaRPr sz="900">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01" name="Shape 701"/>
        <p:cNvGrpSpPr/>
        <p:nvPr/>
      </p:nvGrpSpPr>
      <p:grpSpPr>
        <a:xfrm>
          <a:off x="0" y="0"/>
          <a:ext cx="0" cy="0"/>
          <a:chOff x="0" y="0"/>
          <a:chExt cx="0" cy="0"/>
        </a:xfrm>
      </p:grpSpPr>
      <p:sp>
        <p:nvSpPr>
          <p:cNvPr id="702" name="Google Shape;702;p49"/>
          <p:cNvSpPr/>
          <p:nvPr/>
        </p:nvSpPr>
        <p:spPr>
          <a:xfrm rot="5400000">
            <a:off x="2050488" y="1999184"/>
            <a:ext cx="2658200" cy="2384800"/>
          </a:xfrm>
          <a:prstGeom prst="flowChartPreparation">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txBox="1"/>
          <p:nvPr>
            <p:ph type="ctrTitle"/>
          </p:nvPr>
        </p:nvSpPr>
        <p:spPr>
          <a:xfrm flipH="1">
            <a:off x="2476575" y="249050"/>
            <a:ext cx="59913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Design/Prototyping Tools: </a:t>
            </a:r>
            <a:r>
              <a:rPr lang="es">
                <a:solidFill>
                  <a:schemeClr val="accent4"/>
                </a:solidFill>
              </a:rPr>
              <a:t>Canva</a:t>
            </a:r>
            <a:endParaRPr>
              <a:solidFill>
                <a:schemeClr val="accent4"/>
              </a:solidFill>
            </a:endParaRPr>
          </a:p>
        </p:txBody>
      </p:sp>
      <p:sp>
        <p:nvSpPr>
          <p:cNvPr id="705" name="Google Shape;705;p49"/>
          <p:cNvSpPr txBox="1"/>
          <p:nvPr>
            <p:ph idx="3" type="ctrTitle"/>
          </p:nvPr>
        </p:nvSpPr>
        <p:spPr>
          <a:xfrm>
            <a:off x="2229313" y="2407800"/>
            <a:ext cx="2300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PROS</a:t>
            </a:r>
            <a:endParaRPr/>
          </a:p>
        </p:txBody>
      </p:sp>
      <p:sp>
        <p:nvSpPr>
          <p:cNvPr id="706" name="Google Shape;706;p49"/>
          <p:cNvSpPr txBox="1"/>
          <p:nvPr>
            <p:ph idx="4" type="ctrTitle"/>
          </p:nvPr>
        </p:nvSpPr>
        <p:spPr>
          <a:xfrm>
            <a:off x="4572000" y="2407800"/>
            <a:ext cx="2384700" cy="26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a:t>
            </a:r>
            <a:endParaRPr/>
          </a:p>
        </p:txBody>
      </p:sp>
      <p:sp>
        <p:nvSpPr>
          <p:cNvPr id="707" name="Google Shape;707;p49"/>
          <p:cNvSpPr txBox="1"/>
          <p:nvPr>
            <p:ph idx="1" type="subTitle"/>
          </p:nvPr>
        </p:nvSpPr>
        <p:spPr>
          <a:xfrm>
            <a:off x="2336855" y="2640139"/>
            <a:ext cx="20856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500"/>
              </a:spcAft>
              <a:buNone/>
            </a:pPr>
            <a:r>
              <a:rPr lang="es" sz="1200">
                <a:solidFill>
                  <a:schemeClr val="lt2"/>
                </a:solidFill>
              </a:rPr>
              <a:t>Helpful for initial inspiration and color generation</a:t>
            </a:r>
            <a:endParaRPr sz="1200"/>
          </a:p>
        </p:txBody>
      </p:sp>
      <p:sp>
        <p:nvSpPr>
          <p:cNvPr id="708" name="Google Shape;708;p49"/>
          <p:cNvSpPr txBox="1"/>
          <p:nvPr>
            <p:ph idx="2" type="subTitle"/>
          </p:nvPr>
        </p:nvSpPr>
        <p:spPr>
          <a:xfrm>
            <a:off x="4721655" y="2654154"/>
            <a:ext cx="20856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500"/>
              </a:spcAft>
              <a:buNone/>
            </a:pPr>
            <a:r>
              <a:rPr lang="es" sz="1200">
                <a:solidFill>
                  <a:schemeClr val="lt2"/>
                </a:solidFill>
              </a:rPr>
              <a:t>Difficult to translate from initial main color choices to finding an entire color suite that suits an app interface. i.e. Tool is not geared specifically towards artfully building user interfaces</a:t>
            </a:r>
            <a:endParaRPr sz="1200"/>
          </a:p>
        </p:txBody>
      </p:sp>
      <p:sp>
        <p:nvSpPr>
          <p:cNvPr id="709" name="Google Shape;709;p49"/>
          <p:cNvSpPr txBox="1"/>
          <p:nvPr/>
        </p:nvSpPr>
        <p:spPr>
          <a:xfrm>
            <a:off x="91950" y="4827600"/>
            <a:ext cx="89601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Roboto Condensed Light"/>
                <a:ea typeface="Roboto Condensed Light"/>
                <a:cs typeface="Roboto Condensed Light"/>
                <a:sym typeface="Roboto Condensed Light"/>
              </a:rPr>
              <a:t>1. Canvas was used for color </a:t>
            </a:r>
            <a:r>
              <a:rPr lang="es" sz="900">
                <a:solidFill>
                  <a:schemeClr val="dk2"/>
                </a:solidFill>
                <a:latin typeface="Roboto Condensed Light"/>
                <a:ea typeface="Roboto Condensed Light"/>
                <a:cs typeface="Roboto Condensed Light"/>
                <a:sym typeface="Roboto Condensed Light"/>
              </a:rPr>
              <a:t>palette</a:t>
            </a:r>
            <a:r>
              <a:rPr lang="es" sz="900">
                <a:solidFill>
                  <a:schemeClr val="dk2"/>
                </a:solidFill>
                <a:latin typeface="Roboto Condensed Light"/>
                <a:ea typeface="Roboto Condensed Light"/>
                <a:cs typeface="Roboto Condensed Light"/>
                <a:sym typeface="Roboto Condensed Light"/>
              </a:rPr>
              <a:t> mood boarding</a:t>
            </a:r>
            <a:endParaRPr sz="900">
              <a:solidFill>
                <a:schemeClr val="dk2"/>
              </a:solidFill>
              <a:latin typeface="Roboto Condensed Light"/>
              <a:ea typeface="Roboto Condensed Light"/>
              <a:cs typeface="Roboto Condensed Light"/>
              <a:sym typeface="Roboto Condensed Light"/>
            </a:endParaRPr>
          </a:p>
        </p:txBody>
      </p:sp>
      <p:pic>
        <p:nvPicPr>
          <p:cNvPr id="710" name="Google Shape;710;p49"/>
          <p:cNvPicPr preferRelativeResize="0"/>
          <p:nvPr/>
        </p:nvPicPr>
        <p:blipFill>
          <a:blip r:embed="rId3">
            <a:alphaModFix/>
          </a:blip>
          <a:stretch>
            <a:fillRect/>
          </a:stretch>
        </p:blipFill>
        <p:spPr>
          <a:xfrm>
            <a:off x="8265386" y="333001"/>
            <a:ext cx="586550" cy="586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14" name="Shape 714"/>
        <p:cNvGrpSpPr/>
        <p:nvPr/>
      </p:nvGrpSpPr>
      <p:grpSpPr>
        <a:xfrm>
          <a:off x="0" y="0"/>
          <a:ext cx="0" cy="0"/>
          <a:chOff x="0" y="0"/>
          <a:chExt cx="0" cy="0"/>
        </a:xfrm>
      </p:grpSpPr>
      <p:sp>
        <p:nvSpPr>
          <p:cNvPr id="715" name="Google Shape;715;p50"/>
          <p:cNvSpPr txBox="1"/>
          <p:nvPr>
            <p:ph type="ctrTitle"/>
          </p:nvPr>
        </p:nvSpPr>
        <p:spPr>
          <a:xfrm flipH="1">
            <a:off x="545325" y="1625875"/>
            <a:ext cx="3558900" cy="31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800"/>
              <a:t>Limitations</a:t>
            </a:r>
            <a:endParaRPr sz="800"/>
          </a:p>
          <a:p>
            <a:pPr indent="0" lvl="0" marL="0" rtl="0" algn="l">
              <a:spcBef>
                <a:spcPts val="300"/>
              </a:spcBef>
              <a:spcAft>
                <a:spcPts val="0"/>
              </a:spcAft>
              <a:buNone/>
            </a:pPr>
            <a:r>
              <a:t/>
            </a:r>
            <a:endParaRPr sz="800"/>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Not all buttons are clickable</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Limited functionality beyond core tasks </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Nunito Light"/>
              <a:buChar char="○"/>
            </a:pPr>
            <a:r>
              <a:rPr lang="es" sz="1200">
                <a:latin typeface="Roboto Condensed Light"/>
                <a:ea typeface="Roboto Condensed Light"/>
                <a:cs typeface="Roboto Condensed Light"/>
                <a:sym typeface="Roboto Condensed Light"/>
              </a:rPr>
              <a:t>No adding friend features</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Nunito Light"/>
              <a:buChar char="○"/>
            </a:pPr>
            <a:r>
              <a:rPr lang="es" sz="1200">
                <a:latin typeface="Roboto Condensed Light"/>
                <a:ea typeface="Roboto Condensed Light"/>
                <a:cs typeface="Roboto Condensed Light"/>
                <a:sym typeface="Roboto Condensed Light"/>
              </a:rPr>
              <a:t>No initial onboarding process and general settings updates</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Roboto Condensed Light"/>
              <a:buChar char="○"/>
            </a:pPr>
            <a:r>
              <a:rPr lang="es" sz="1200">
                <a:latin typeface="Roboto Condensed Light"/>
                <a:ea typeface="Roboto Condensed Light"/>
                <a:cs typeface="Roboto Condensed Light"/>
                <a:sym typeface="Roboto Condensed Light"/>
              </a:rPr>
              <a:t>No individual profile</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Only allows interactions with fictional friends which are already  added to the app</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Automated hangout feature is hard-coded</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Background image is low resolution </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No integration with camera roll or external social media</a:t>
            </a:r>
            <a:endParaRPr sz="1200">
              <a:latin typeface="Roboto Condensed Light"/>
              <a:ea typeface="Roboto Condensed Light"/>
              <a:cs typeface="Roboto Condensed Light"/>
              <a:sym typeface="Roboto Condensed Light"/>
            </a:endParaRPr>
          </a:p>
          <a:p>
            <a:pPr indent="0" lvl="0" marL="0" rtl="0" algn="r">
              <a:spcBef>
                <a:spcPts val="300"/>
              </a:spcBef>
              <a:spcAft>
                <a:spcPts val="300"/>
              </a:spcAft>
              <a:buNone/>
            </a:pPr>
            <a:r>
              <a:t/>
            </a:r>
            <a:endParaRPr sz="1200">
              <a:latin typeface="Roboto Condensed Light"/>
              <a:ea typeface="Roboto Condensed Light"/>
              <a:cs typeface="Roboto Condensed Light"/>
              <a:sym typeface="Roboto Condensed Light"/>
            </a:endParaRPr>
          </a:p>
        </p:txBody>
      </p:sp>
      <p:pic>
        <p:nvPicPr>
          <p:cNvPr id="716" name="Google Shape;716;p50"/>
          <p:cNvPicPr preferRelativeResize="0"/>
          <p:nvPr/>
        </p:nvPicPr>
        <p:blipFill>
          <a:blip r:embed="rId3">
            <a:alphaModFix/>
          </a:blip>
          <a:stretch>
            <a:fillRect/>
          </a:stretch>
        </p:blipFill>
        <p:spPr>
          <a:xfrm>
            <a:off x="5176745" y="410400"/>
            <a:ext cx="1440000" cy="2832000"/>
          </a:xfrm>
          <a:prstGeom prst="roundRect">
            <a:avLst>
              <a:gd fmla="val 16667" name="adj"/>
            </a:avLst>
          </a:prstGeom>
          <a:noFill/>
          <a:ln>
            <a:noFill/>
          </a:ln>
        </p:spPr>
      </p:pic>
      <p:sp>
        <p:nvSpPr>
          <p:cNvPr id="717" name="Google Shape;717;p50"/>
          <p:cNvSpPr txBox="1"/>
          <p:nvPr/>
        </p:nvSpPr>
        <p:spPr>
          <a:xfrm>
            <a:off x="5176750" y="3297325"/>
            <a:ext cx="144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2"/>
                </a:solidFill>
                <a:latin typeface="Roboto Condensed Light"/>
                <a:ea typeface="Roboto Condensed Light"/>
                <a:cs typeface="Roboto Condensed Light"/>
                <a:sym typeface="Roboto Condensed Light"/>
              </a:rPr>
              <a:t>Assumes photo integration</a:t>
            </a:r>
            <a:endParaRPr sz="1200">
              <a:solidFill>
                <a:schemeClr val="dk2"/>
              </a:solidFill>
              <a:latin typeface="Roboto Condensed Light"/>
              <a:ea typeface="Roboto Condensed Light"/>
              <a:cs typeface="Roboto Condensed Light"/>
              <a:sym typeface="Roboto Condensed Light"/>
            </a:endParaRPr>
          </a:p>
        </p:txBody>
      </p:sp>
      <p:sp>
        <p:nvSpPr>
          <p:cNvPr id="718" name="Google Shape;718;p50"/>
          <p:cNvSpPr txBox="1"/>
          <p:nvPr/>
        </p:nvSpPr>
        <p:spPr>
          <a:xfrm>
            <a:off x="7119600" y="678525"/>
            <a:ext cx="144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dk2"/>
                </a:solidFill>
                <a:latin typeface="Roboto Condensed Light"/>
                <a:ea typeface="Roboto Condensed Light"/>
                <a:cs typeface="Roboto Condensed Light"/>
                <a:sym typeface="Roboto Condensed Light"/>
              </a:rPr>
              <a:t>Not all buttons link to other pages, e.g. the 'calendar' view on hangouts</a:t>
            </a:r>
            <a:endParaRPr sz="1200">
              <a:solidFill>
                <a:schemeClr val="dk2"/>
              </a:solidFill>
              <a:latin typeface="Roboto Condensed Light"/>
              <a:ea typeface="Roboto Condensed Light"/>
              <a:cs typeface="Roboto Condensed Light"/>
              <a:sym typeface="Roboto Condensed Light"/>
            </a:endParaRPr>
          </a:p>
        </p:txBody>
      </p:sp>
      <p:sp>
        <p:nvSpPr>
          <p:cNvPr id="719" name="Google Shape;719;p50"/>
          <p:cNvSpPr/>
          <p:nvPr/>
        </p:nvSpPr>
        <p:spPr>
          <a:xfrm>
            <a:off x="5370100" y="1755450"/>
            <a:ext cx="1053300" cy="309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50"/>
          <p:cNvPicPr preferRelativeResize="0"/>
          <p:nvPr/>
        </p:nvPicPr>
        <p:blipFill>
          <a:blip r:embed="rId4">
            <a:alphaModFix/>
          </a:blip>
          <a:stretch>
            <a:fillRect/>
          </a:stretch>
        </p:blipFill>
        <p:spPr>
          <a:xfrm>
            <a:off x="7146315" y="1537375"/>
            <a:ext cx="1440000" cy="2825400"/>
          </a:xfrm>
          <a:prstGeom prst="roundRect">
            <a:avLst>
              <a:gd fmla="val 16667" name="adj"/>
            </a:avLst>
          </a:prstGeom>
          <a:noFill/>
          <a:ln>
            <a:noFill/>
          </a:ln>
        </p:spPr>
      </p:pic>
      <p:sp>
        <p:nvSpPr>
          <p:cNvPr id="721" name="Google Shape;721;p50"/>
          <p:cNvSpPr/>
          <p:nvPr/>
        </p:nvSpPr>
        <p:spPr>
          <a:xfrm>
            <a:off x="7844300" y="1909400"/>
            <a:ext cx="405000" cy="1992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25" name="Shape 725"/>
        <p:cNvGrpSpPr/>
        <p:nvPr/>
      </p:nvGrpSpPr>
      <p:grpSpPr>
        <a:xfrm>
          <a:off x="0" y="0"/>
          <a:ext cx="0" cy="0"/>
          <a:chOff x="0" y="0"/>
          <a:chExt cx="0" cy="0"/>
        </a:xfrm>
      </p:grpSpPr>
      <p:sp>
        <p:nvSpPr>
          <p:cNvPr id="726" name="Google Shape;726;p51"/>
          <p:cNvSpPr txBox="1"/>
          <p:nvPr>
            <p:ph type="ctrTitle"/>
          </p:nvPr>
        </p:nvSpPr>
        <p:spPr>
          <a:xfrm flipH="1">
            <a:off x="543600" y="1627200"/>
            <a:ext cx="3560400" cy="31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800"/>
              <a:t>Wizard of Oz</a:t>
            </a:r>
            <a:endParaRPr sz="800"/>
          </a:p>
          <a:p>
            <a:pPr indent="0" lvl="0" marL="0" rtl="0" algn="l">
              <a:spcBef>
                <a:spcPts val="300"/>
              </a:spcBef>
              <a:spcAft>
                <a:spcPts val="0"/>
              </a:spcAft>
              <a:buNone/>
            </a:pPr>
            <a:r>
              <a:t/>
            </a:r>
            <a:endParaRPr sz="800"/>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Automated hangouts</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Roboto Condensed Light"/>
              <a:buChar char="○"/>
            </a:pPr>
            <a:r>
              <a:rPr lang="es" sz="1200">
                <a:latin typeface="Roboto Condensed Light"/>
                <a:ea typeface="Roboto Condensed Light"/>
                <a:cs typeface="Roboto Condensed Light"/>
                <a:sym typeface="Roboto Condensed Light"/>
              </a:rPr>
              <a:t>Prototype automatically generates one hangout with you and a fictional friend Blake</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Roboto Condensed Light"/>
              <a:buChar char="○"/>
            </a:pPr>
            <a:r>
              <a:rPr lang="es" sz="1200">
                <a:latin typeface="Roboto Condensed Light"/>
                <a:ea typeface="Roboto Condensed Light"/>
                <a:cs typeface="Roboto Condensed Light"/>
                <a:sym typeface="Roboto Condensed Light"/>
              </a:rPr>
              <a:t>No customization or implementation of a stable matching algorithm</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Roboto Condensed Light"/>
              <a:buChar char="○"/>
            </a:pPr>
            <a:r>
              <a:rPr lang="es" sz="1200">
                <a:latin typeface="Roboto Condensed Light"/>
                <a:ea typeface="Roboto Condensed Light"/>
                <a:cs typeface="Roboto Condensed Light"/>
                <a:sym typeface="Roboto Condensed Light"/>
              </a:rPr>
              <a:t>Implementation is beyond the technical scope of a medium-fi prototype and will require the building out of a database first</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Roboto Condensed Light"/>
              <a:buChar char="●"/>
            </a:pPr>
            <a:r>
              <a:rPr lang="es" sz="1200">
                <a:latin typeface="Roboto Condensed Light"/>
                <a:ea typeface="Roboto Condensed Light"/>
                <a:cs typeface="Roboto Condensed Light"/>
                <a:sym typeface="Roboto Condensed Light"/>
              </a:rPr>
              <a:t>Photo album integration</a:t>
            </a:r>
            <a:endParaRPr sz="1200">
              <a:latin typeface="Roboto Condensed Light"/>
              <a:ea typeface="Roboto Condensed Light"/>
              <a:cs typeface="Roboto Condensed Light"/>
              <a:sym typeface="Roboto Condensed Light"/>
            </a:endParaRPr>
          </a:p>
          <a:p>
            <a:pPr indent="-304800" lvl="1" marL="914400" rtl="0" algn="l">
              <a:spcBef>
                <a:spcPts val="300"/>
              </a:spcBef>
              <a:spcAft>
                <a:spcPts val="0"/>
              </a:spcAft>
              <a:buClr>
                <a:srgbClr val="FFC800"/>
              </a:buClr>
              <a:buSzPts val="1200"/>
              <a:buFont typeface="Roboto Condensed Light"/>
              <a:buChar char="○"/>
            </a:pPr>
            <a:r>
              <a:rPr lang="es" sz="1200">
                <a:latin typeface="Roboto Condensed Light"/>
                <a:ea typeface="Roboto Condensed Light"/>
                <a:cs typeface="Roboto Condensed Light"/>
                <a:sym typeface="Roboto Condensed Light"/>
              </a:rPr>
              <a:t>iOS and Android have different integrations, file types and upload systems, so we have left this out for now</a:t>
            </a:r>
            <a:endParaRPr sz="1200">
              <a:latin typeface="Roboto Condensed Light"/>
              <a:ea typeface="Roboto Condensed Light"/>
              <a:cs typeface="Roboto Condensed Light"/>
              <a:sym typeface="Roboto Condensed Light"/>
            </a:endParaRPr>
          </a:p>
          <a:p>
            <a:pPr indent="0" lvl="0" marL="0" rtl="0" algn="r">
              <a:spcBef>
                <a:spcPts val="300"/>
              </a:spcBef>
              <a:spcAft>
                <a:spcPts val="300"/>
              </a:spcAft>
              <a:buNone/>
            </a:pPr>
            <a:r>
              <a:t/>
            </a:r>
            <a:endParaRPr sz="1200">
              <a:latin typeface="Roboto Condensed Light"/>
              <a:ea typeface="Roboto Condensed Light"/>
              <a:cs typeface="Roboto Condensed Light"/>
              <a:sym typeface="Roboto Condensed Light"/>
            </a:endParaRPr>
          </a:p>
        </p:txBody>
      </p:sp>
      <p:sp>
        <p:nvSpPr>
          <p:cNvPr id="727" name="Google Shape;727;p51"/>
          <p:cNvSpPr txBox="1"/>
          <p:nvPr/>
        </p:nvSpPr>
        <p:spPr>
          <a:xfrm>
            <a:off x="6051425" y="584575"/>
            <a:ext cx="1617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Hard-coded generation of hangouts</a:t>
            </a:r>
            <a:endParaRPr sz="1100">
              <a:solidFill>
                <a:schemeClr val="dk2"/>
              </a:solidFill>
              <a:latin typeface="Roboto Condensed Light"/>
              <a:ea typeface="Roboto Condensed Light"/>
              <a:cs typeface="Roboto Condensed Light"/>
              <a:sym typeface="Roboto Condensed Light"/>
            </a:endParaRPr>
          </a:p>
        </p:txBody>
      </p:sp>
      <p:pic>
        <p:nvPicPr>
          <p:cNvPr id="728" name="Google Shape;728;p51"/>
          <p:cNvPicPr preferRelativeResize="0"/>
          <p:nvPr/>
        </p:nvPicPr>
        <p:blipFill>
          <a:blip r:embed="rId3">
            <a:alphaModFix/>
          </a:blip>
          <a:stretch>
            <a:fillRect/>
          </a:stretch>
        </p:blipFill>
        <p:spPr>
          <a:xfrm>
            <a:off x="5998174" y="1149854"/>
            <a:ext cx="1671000" cy="3325200"/>
          </a:xfrm>
          <a:prstGeom prst="roundRect">
            <a:avLst>
              <a:gd fmla="val 16667" name="adj"/>
            </a:avLst>
          </a:prstGeom>
          <a:noFill/>
          <a:ln>
            <a:noFill/>
          </a:ln>
        </p:spPr>
      </p:pic>
      <p:sp>
        <p:nvSpPr>
          <p:cNvPr id="729" name="Google Shape;729;p51"/>
          <p:cNvSpPr/>
          <p:nvPr/>
        </p:nvSpPr>
        <p:spPr>
          <a:xfrm>
            <a:off x="6106775" y="1214700"/>
            <a:ext cx="1470000" cy="4707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33" name="Shape 733"/>
        <p:cNvGrpSpPr/>
        <p:nvPr/>
      </p:nvGrpSpPr>
      <p:grpSpPr>
        <a:xfrm>
          <a:off x="0" y="0"/>
          <a:ext cx="0" cy="0"/>
          <a:chOff x="0" y="0"/>
          <a:chExt cx="0" cy="0"/>
        </a:xfrm>
      </p:grpSpPr>
      <p:sp>
        <p:nvSpPr>
          <p:cNvPr id="734" name="Google Shape;734;p52"/>
          <p:cNvSpPr txBox="1"/>
          <p:nvPr>
            <p:ph type="ctrTitle"/>
          </p:nvPr>
        </p:nvSpPr>
        <p:spPr>
          <a:xfrm flipH="1">
            <a:off x="543600" y="1627200"/>
            <a:ext cx="3560400" cy="31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800"/>
              <a:t>Hard coded items</a:t>
            </a:r>
            <a:endParaRPr sz="800"/>
          </a:p>
          <a:p>
            <a:pPr indent="0" lvl="0" marL="0" rtl="0" algn="l">
              <a:spcBef>
                <a:spcPts val="300"/>
              </a:spcBef>
              <a:spcAft>
                <a:spcPts val="0"/>
              </a:spcAft>
              <a:buNone/>
            </a:pPr>
            <a:r>
              <a:t/>
            </a:r>
            <a:endParaRPr sz="800"/>
          </a:p>
          <a:p>
            <a:pPr indent="-304800" lvl="0" marL="457200" rtl="0" algn="l">
              <a:spcBef>
                <a:spcPts val="300"/>
              </a:spcBef>
              <a:spcAft>
                <a:spcPts val="0"/>
              </a:spcAft>
              <a:buClr>
                <a:srgbClr val="42FFB7"/>
              </a:buClr>
              <a:buSzPts val="1200"/>
              <a:buFont typeface="Nunito Light"/>
              <a:buChar char="●"/>
            </a:pPr>
            <a:r>
              <a:rPr lang="es" sz="1200">
                <a:latin typeface="Roboto Condensed Light"/>
                <a:ea typeface="Roboto Condensed Light"/>
                <a:cs typeface="Roboto Condensed Light"/>
                <a:sym typeface="Roboto Condensed Light"/>
              </a:rPr>
              <a:t>All information about friends and activities on the app are currently hard-coded</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Roboto Condensed Light"/>
              <a:buChar char="●"/>
            </a:pPr>
            <a:r>
              <a:rPr lang="es" sz="1200">
                <a:latin typeface="Roboto Condensed Light"/>
                <a:ea typeface="Roboto Condensed Light"/>
                <a:cs typeface="Roboto Condensed Light"/>
                <a:sym typeface="Roboto Condensed Light"/>
              </a:rPr>
              <a:t>Photo uploads are also hard-coded</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Roboto Condensed Light"/>
              <a:buChar char="●"/>
            </a:pPr>
            <a:r>
              <a:rPr lang="es" sz="1200">
                <a:latin typeface="Roboto Condensed Light"/>
                <a:ea typeface="Roboto Condensed Light"/>
                <a:cs typeface="Roboto Condensed Light"/>
                <a:sym typeface="Roboto Condensed Light"/>
              </a:rPr>
              <a:t>Fill in of forms happens automatically (i.e. no custom input of information)</a:t>
            </a:r>
            <a:endParaRPr sz="1200">
              <a:latin typeface="Roboto Condensed Light"/>
              <a:ea typeface="Roboto Condensed Light"/>
              <a:cs typeface="Roboto Condensed Light"/>
              <a:sym typeface="Roboto Condensed Light"/>
            </a:endParaRPr>
          </a:p>
          <a:p>
            <a:pPr indent="-304800" lvl="0" marL="457200" rtl="0" algn="l">
              <a:spcBef>
                <a:spcPts val="300"/>
              </a:spcBef>
              <a:spcAft>
                <a:spcPts val="0"/>
              </a:spcAft>
              <a:buClr>
                <a:srgbClr val="42FFB7"/>
              </a:buClr>
              <a:buSzPts val="1200"/>
              <a:buFont typeface="Roboto Condensed Light"/>
              <a:buChar char="●"/>
            </a:pPr>
            <a:r>
              <a:rPr lang="es" sz="1200">
                <a:latin typeface="Roboto Condensed Light"/>
                <a:ea typeface="Roboto Condensed Light"/>
                <a:cs typeface="Roboto Condensed Light"/>
                <a:sym typeface="Roboto Condensed Light"/>
              </a:rPr>
              <a:t>Automatic generation of activity is hard-coded</a:t>
            </a:r>
            <a:endParaRPr sz="1200">
              <a:latin typeface="Roboto Condensed Light"/>
              <a:ea typeface="Roboto Condensed Light"/>
              <a:cs typeface="Roboto Condensed Light"/>
              <a:sym typeface="Roboto Condensed Light"/>
            </a:endParaRPr>
          </a:p>
          <a:p>
            <a:pPr indent="0" lvl="0" marL="0" rtl="0" algn="l">
              <a:spcBef>
                <a:spcPts val="30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300"/>
              </a:spcBef>
              <a:spcAft>
                <a:spcPts val="0"/>
              </a:spcAft>
              <a:buNone/>
            </a:pPr>
            <a:r>
              <a:rPr lang="es" sz="1200">
                <a:latin typeface="Roboto Condensed Light"/>
                <a:ea typeface="Roboto Condensed Light"/>
                <a:cs typeface="Roboto Condensed Light"/>
                <a:sym typeface="Roboto Condensed Light"/>
              </a:rPr>
              <a:t>We chose to hard code these components because this still allows for click through of all core tasks of the app, without needing to integrate a database or typable form features at this stage in the design process.</a:t>
            </a:r>
            <a:endParaRPr sz="1200">
              <a:latin typeface="Roboto Condensed Light"/>
              <a:ea typeface="Roboto Condensed Light"/>
              <a:cs typeface="Roboto Condensed Light"/>
              <a:sym typeface="Roboto Condensed Light"/>
            </a:endParaRPr>
          </a:p>
          <a:p>
            <a:pPr indent="0" lvl="0" marL="0" rtl="0" algn="r">
              <a:spcBef>
                <a:spcPts val="300"/>
              </a:spcBef>
              <a:spcAft>
                <a:spcPts val="300"/>
              </a:spcAft>
              <a:buNone/>
            </a:pPr>
            <a:r>
              <a:t/>
            </a:r>
            <a:endParaRPr sz="1200">
              <a:latin typeface="Roboto Condensed Light"/>
              <a:ea typeface="Roboto Condensed Light"/>
              <a:cs typeface="Roboto Condensed Light"/>
              <a:sym typeface="Roboto Condensed Light"/>
            </a:endParaRPr>
          </a:p>
        </p:txBody>
      </p:sp>
      <p:pic>
        <p:nvPicPr>
          <p:cNvPr id="735" name="Google Shape;735;p52"/>
          <p:cNvPicPr preferRelativeResize="0"/>
          <p:nvPr/>
        </p:nvPicPr>
        <p:blipFill>
          <a:blip r:embed="rId3">
            <a:alphaModFix/>
          </a:blip>
          <a:stretch>
            <a:fillRect/>
          </a:stretch>
        </p:blipFill>
        <p:spPr>
          <a:xfrm>
            <a:off x="5104275" y="529775"/>
            <a:ext cx="1375800" cy="2883000"/>
          </a:xfrm>
          <a:prstGeom prst="roundRect">
            <a:avLst>
              <a:gd fmla="val 16667" name="adj"/>
            </a:avLst>
          </a:prstGeom>
          <a:noFill/>
          <a:ln>
            <a:noFill/>
          </a:ln>
        </p:spPr>
      </p:pic>
      <p:pic>
        <p:nvPicPr>
          <p:cNvPr id="736" name="Google Shape;736;p52"/>
          <p:cNvPicPr preferRelativeResize="0"/>
          <p:nvPr/>
        </p:nvPicPr>
        <p:blipFill>
          <a:blip r:embed="rId4">
            <a:alphaModFix/>
          </a:blip>
          <a:stretch>
            <a:fillRect/>
          </a:stretch>
        </p:blipFill>
        <p:spPr>
          <a:xfrm>
            <a:off x="6883863" y="1977575"/>
            <a:ext cx="1375800" cy="2851500"/>
          </a:xfrm>
          <a:prstGeom prst="roundRect">
            <a:avLst>
              <a:gd fmla="val 16667" name="adj"/>
            </a:avLst>
          </a:prstGeom>
          <a:noFill/>
          <a:ln>
            <a:noFill/>
          </a:ln>
        </p:spPr>
      </p:pic>
      <p:sp>
        <p:nvSpPr>
          <p:cNvPr id="737" name="Google Shape;737;p52"/>
          <p:cNvSpPr txBox="1"/>
          <p:nvPr/>
        </p:nvSpPr>
        <p:spPr>
          <a:xfrm>
            <a:off x="6910875" y="558300"/>
            <a:ext cx="1321800" cy="136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Example of hard-coded fill-in of form buttons. When you click on the component it leads to the next filled-in screen.</a:t>
            </a:r>
            <a:endParaRPr sz="1100">
              <a:solidFill>
                <a:schemeClr val="dk2"/>
              </a:solidFill>
              <a:latin typeface="Roboto Condensed Light"/>
              <a:ea typeface="Roboto Condensed Light"/>
              <a:cs typeface="Roboto Condensed Light"/>
              <a:sym typeface="Roboto Condensed Light"/>
            </a:endParaRPr>
          </a:p>
        </p:txBody>
      </p:sp>
      <p:sp>
        <p:nvSpPr>
          <p:cNvPr id="738" name="Google Shape;738;p52"/>
          <p:cNvSpPr/>
          <p:nvPr/>
        </p:nvSpPr>
        <p:spPr>
          <a:xfrm>
            <a:off x="5265525" y="1418375"/>
            <a:ext cx="639300" cy="42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7053975" y="2837975"/>
            <a:ext cx="639300" cy="42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43" name="Shape 743"/>
        <p:cNvGrpSpPr/>
        <p:nvPr/>
      </p:nvGrpSpPr>
      <p:grpSpPr>
        <a:xfrm>
          <a:off x="0" y="0"/>
          <a:ext cx="0" cy="0"/>
          <a:chOff x="0" y="0"/>
          <a:chExt cx="0" cy="0"/>
        </a:xfrm>
      </p:grpSpPr>
      <p:sp>
        <p:nvSpPr>
          <p:cNvPr id="744" name="Google Shape;744;p53"/>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Figma Medium-fi Prototype</a:t>
            </a:r>
            <a:endParaRPr/>
          </a:p>
        </p:txBody>
      </p:sp>
      <p:sp>
        <p:nvSpPr>
          <p:cNvPr id="745" name="Google Shape;745;p53"/>
          <p:cNvSpPr txBox="1"/>
          <p:nvPr>
            <p:ph idx="1" type="subTitle"/>
          </p:nvPr>
        </p:nvSpPr>
        <p:spPr>
          <a:xfrm>
            <a:off x="3114750" y="2640474"/>
            <a:ext cx="29307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u="sng">
                <a:solidFill>
                  <a:schemeClr val="hlink"/>
                </a:solidFill>
                <a:hlinkClick r:id="rId3"/>
              </a:rPr>
              <a:t>Link to Medium-fi Prototype</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49" name="Shape 749"/>
        <p:cNvGrpSpPr/>
        <p:nvPr/>
      </p:nvGrpSpPr>
      <p:grpSpPr>
        <a:xfrm>
          <a:off x="0" y="0"/>
          <a:ext cx="0" cy="0"/>
          <a:chOff x="0" y="0"/>
          <a:chExt cx="0" cy="0"/>
        </a:xfrm>
      </p:grpSpPr>
      <p:sp>
        <p:nvSpPr>
          <p:cNvPr id="750" name="Google Shape;750;p54"/>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APPENDIX</a:t>
            </a:r>
            <a:endParaRPr/>
          </a:p>
        </p:txBody>
      </p:sp>
      <p:sp>
        <p:nvSpPr>
          <p:cNvPr id="751" name="Google Shape;751;p54"/>
          <p:cNvSpPr txBox="1"/>
          <p:nvPr>
            <p:ph idx="1" type="subTitle"/>
          </p:nvPr>
        </p:nvSpPr>
        <p:spPr>
          <a:xfrm>
            <a:off x="3114750" y="2640474"/>
            <a:ext cx="29307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t>Additional prototyping screenshots including additional features that are not a part of core tasks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55" name="Shape 755"/>
        <p:cNvGrpSpPr/>
        <p:nvPr/>
      </p:nvGrpSpPr>
      <p:grpSpPr>
        <a:xfrm>
          <a:off x="0" y="0"/>
          <a:ext cx="0" cy="0"/>
          <a:chOff x="0" y="0"/>
          <a:chExt cx="0" cy="0"/>
        </a:xfrm>
      </p:grpSpPr>
      <p:sp>
        <p:nvSpPr>
          <p:cNvPr id="756" name="Google Shape;756;p55"/>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Full Medium-fi</a:t>
            </a:r>
            <a:r>
              <a:rPr lang="es"/>
              <a:t> Prototype (not wired)</a:t>
            </a:r>
            <a:endParaRPr/>
          </a:p>
        </p:txBody>
      </p:sp>
      <p:pic>
        <p:nvPicPr>
          <p:cNvPr id="757" name="Google Shape;757;p55"/>
          <p:cNvPicPr preferRelativeResize="0"/>
          <p:nvPr/>
        </p:nvPicPr>
        <p:blipFill>
          <a:blip r:embed="rId3">
            <a:alphaModFix/>
          </a:blip>
          <a:stretch>
            <a:fillRect/>
          </a:stretch>
        </p:blipFill>
        <p:spPr>
          <a:xfrm>
            <a:off x="2226075" y="838000"/>
            <a:ext cx="4691854" cy="4118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163" name="Shape 163"/>
        <p:cNvGrpSpPr/>
        <p:nvPr/>
      </p:nvGrpSpPr>
      <p:grpSpPr>
        <a:xfrm>
          <a:off x="0" y="0"/>
          <a:ext cx="0" cy="0"/>
          <a:chOff x="0" y="0"/>
          <a:chExt cx="0" cy="0"/>
        </a:xfrm>
      </p:grpSpPr>
      <p:sp>
        <p:nvSpPr>
          <p:cNvPr id="164" name="Google Shape;164;p20"/>
          <p:cNvSpPr txBox="1"/>
          <p:nvPr>
            <p:ph type="ctrTitle"/>
          </p:nvPr>
        </p:nvSpPr>
        <p:spPr>
          <a:xfrm flipH="1">
            <a:off x="527800" y="10815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Values Encoded (2/2)</a:t>
            </a:r>
            <a:endParaRPr/>
          </a:p>
        </p:txBody>
      </p:sp>
      <p:grpSp>
        <p:nvGrpSpPr>
          <p:cNvPr id="165" name="Google Shape;165;p20"/>
          <p:cNvGrpSpPr/>
          <p:nvPr/>
        </p:nvGrpSpPr>
        <p:grpSpPr>
          <a:xfrm>
            <a:off x="285125" y="1674075"/>
            <a:ext cx="2408100" cy="2698800"/>
            <a:chOff x="285125" y="1674075"/>
            <a:chExt cx="2408100" cy="2698800"/>
          </a:xfrm>
        </p:grpSpPr>
        <p:sp>
          <p:nvSpPr>
            <p:cNvPr id="166" name="Google Shape;166;p20"/>
            <p:cNvSpPr/>
            <p:nvPr/>
          </p:nvSpPr>
          <p:spPr>
            <a:xfrm>
              <a:off x="2851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67" name="Google Shape;167;p20"/>
            <p:cNvSpPr txBox="1"/>
            <p:nvPr/>
          </p:nvSpPr>
          <p:spPr>
            <a:xfrm flipH="1">
              <a:off x="3946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RESPECT</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68" name="Google Shape;168;p20"/>
            <p:cNvSpPr txBox="1"/>
            <p:nvPr/>
          </p:nvSpPr>
          <p:spPr>
            <a:xfrm flipH="1">
              <a:off x="3720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Respect new acquaintances and friends through meaningful contact and planning.</a:t>
              </a:r>
              <a:endParaRPr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1600"/>
                </a:spcAft>
                <a:buNone/>
              </a:pPr>
              <a:r>
                <a:t/>
              </a:r>
              <a:endParaRPr sz="1000">
                <a:solidFill>
                  <a:schemeClr val="dk2"/>
                </a:solidFill>
                <a:latin typeface="Roboto Condensed Light"/>
                <a:ea typeface="Roboto Condensed Light"/>
                <a:cs typeface="Roboto Condensed Light"/>
                <a:sym typeface="Roboto Condensed Light"/>
              </a:endParaRPr>
            </a:p>
          </p:txBody>
        </p:sp>
        <p:cxnSp>
          <p:nvCxnSpPr>
            <p:cNvPr id="169" name="Google Shape;169;p20"/>
            <p:cNvCxnSpPr/>
            <p:nvPr/>
          </p:nvCxnSpPr>
          <p:spPr>
            <a:xfrm>
              <a:off x="7965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70" name="Google Shape;170;p20"/>
            <p:cNvSpPr txBox="1"/>
            <p:nvPr/>
          </p:nvSpPr>
          <p:spPr>
            <a:xfrm>
              <a:off x="4772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Keeps things positive by only reflecting on location and activity and encouraging that addition of positive memories together.</a:t>
              </a:r>
              <a:endParaRPr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p:txBody>
        </p:sp>
      </p:grpSp>
      <p:grpSp>
        <p:nvGrpSpPr>
          <p:cNvPr id="171" name="Google Shape;171;p20"/>
          <p:cNvGrpSpPr/>
          <p:nvPr/>
        </p:nvGrpSpPr>
        <p:grpSpPr>
          <a:xfrm>
            <a:off x="3256925" y="1674075"/>
            <a:ext cx="2408100" cy="2698800"/>
            <a:chOff x="3561725" y="1674075"/>
            <a:chExt cx="2408100" cy="2698800"/>
          </a:xfrm>
        </p:grpSpPr>
        <p:sp>
          <p:nvSpPr>
            <p:cNvPr id="172" name="Google Shape;172;p20"/>
            <p:cNvSpPr/>
            <p:nvPr/>
          </p:nvSpPr>
          <p:spPr>
            <a:xfrm>
              <a:off x="35617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73" name="Google Shape;173;p20"/>
            <p:cNvSpPr txBox="1"/>
            <p:nvPr/>
          </p:nvSpPr>
          <p:spPr>
            <a:xfrm flipH="1">
              <a:off x="36712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INTENTIONALITY</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74" name="Google Shape;174;p20"/>
            <p:cNvSpPr txBox="1"/>
            <p:nvPr/>
          </p:nvSpPr>
          <p:spPr>
            <a:xfrm flipH="1">
              <a:off x="36486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Reflect on and actively plan how you want to build a friendship.</a:t>
              </a:r>
              <a:endParaRPr i="1"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1600"/>
                </a:spcAft>
                <a:buNone/>
              </a:pPr>
              <a:r>
                <a:t/>
              </a:r>
              <a:endParaRPr sz="1000">
                <a:solidFill>
                  <a:schemeClr val="dk2"/>
                </a:solidFill>
                <a:latin typeface="Roboto Condensed Light"/>
                <a:ea typeface="Roboto Condensed Light"/>
                <a:cs typeface="Roboto Condensed Light"/>
                <a:sym typeface="Roboto Condensed Light"/>
              </a:endParaRPr>
            </a:p>
          </p:txBody>
        </p:sp>
        <p:cxnSp>
          <p:nvCxnSpPr>
            <p:cNvPr id="175" name="Google Shape;175;p20"/>
            <p:cNvCxnSpPr/>
            <p:nvPr/>
          </p:nvCxnSpPr>
          <p:spPr>
            <a:xfrm>
              <a:off x="40731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76" name="Google Shape;176;p20"/>
            <p:cNvSpPr txBox="1"/>
            <p:nvPr/>
          </p:nvSpPr>
          <p:spPr>
            <a:xfrm>
              <a:off x="37538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Allow users to think about the friendships they  want to intentionally grow this week. Choose to increase frequency of hangout options.</a:t>
              </a:r>
              <a:endParaRPr i="1"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p:txBody>
        </p:sp>
      </p:grpSp>
      <p:grpSp>
        <p:nvGrpSpPr>
          <p:cNvPr id="177" name="Google Shape;177;p20"/>
          <p:cNvGrpSpPr/>
          <p:nvPr/>
        </p:nvGrpSpPr>
        <p:grpSpPr>
          <a:xfrm>
            <a:off x="6228725" y="1674075"/>
            <a:ext cx="2408100" cy="2698800"/>
            <a:chOff x="6838325" y="1674075"/>
            <a:chExt cx="2408100" cy="2698800"/>
          </a:xfrm>
        </p:grpSpPr>
        <p:sp>
          <p:nvSpPr>
            <p:cNvPr id="178" name="Google Shape;178;p20"/>
            <p:cNvSpPr/>
            <p:nvPr/>
          </p:nvSpPr>
          <p:spPr>
            <a:xfrm>
              <a:off x="6838325" y="1674075"/>
              <a:ext cx="1993200" cy="2698800"/>
            </a:xfrm>
            <a:prstGeom prst="rect">
              <a:avLst/>
            </a:prstGeom>
            <a:solidFill>
              <a:schemeClr val="dk2">
                <a:alpha val="11920"/>
              </a:schemeClr>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79" name="Google Shape;179;p20"/>
            <p:cNvSpPr txBox="1"/>
            <p:nvPr/>
          </p:nvSpPr>
          <p:spPr>
            <a:xfrm flipH="1">
              <a:off x="6947825" y="1788450"/>
              <a:ext cx="2298600" cy="38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Fira Sans Extra Condensed Medium"/>
                  <a:ea typeface="Fira Sans Extra Condensed Medium"/>
                  <a:cs typeface="Fira Sans Extra Condensed Medium"/>
                  <a:sym typeface="Fira Sans Extra Condensed Medium"/>
                </a:rPr>
                <a:t>HEALTHY USE OF TECH</a:t>
              </a:r>
              <a:endParaRPr sz="1600">
                <a:solidFill>
                  <a:schemeClr val="dk2"/>
                </a:solidFill>
                <a:latin typeface="Fira Sans Extra Condensed Medium"/>
                <a:ea typeface="Fira Sans Extra Condensed Medium"/>
                <a:cs typeface="Fira Sans Extra Condensed Medium"/>
                <a:sym typeface="Fira Sans Extra Condensed Medium"/>
              </a:endParaRPr>
            </a:p>
          </p:txBody>
        </p:sp>
        <p:sp>
          <p:nvSpPr>
            <p:cNvPr id="180" name="Google Shape;180;p20"/>
            <p:cNvSpPr txBox="1"/>
            <p:nvPr/>
          </p:nvSpPr>
          <p:spPr>
            <a:xfrm flipH="1">
              <a:off x="6925247" y="2007950"/>
              <a:ext cx="1819500" cy="2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Use technology to empower friendships but not be the sole form of interaction between each other.</a:t>
              </a:r>
              <a:endParaRPr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1600"/>
                </a:spcAft>
                <a:buNone/>
              </a:pPr>
              <a:r>
                <a:t/>
              </a:r>
              <a:endParaRPr sz="1000">
                <a:solidFill>
                  <a:schemeClr val="dk2"/>
                </a:solidFill>
                <a:latin typeface="Roboto Condensed Light"/>
                <a:ea typeface="Roboto Condensed Light"/>
                <a:cs typeface="Roboto Condensed Light"/>
                <a:sym typeface="Roboto Condensed Light"/>
              </a:endParaRPr>
            </a:p>
          </p:txBody>
        </p:sp>
        <p:cxnSp>
          <p:nvCxnSpPr>
            <p:cNvPr id="181" name="Google Shape;181;p20"/>
            <p:cNvCxnSpPr/>
            <p:nvPr/>
          </p:nvCxnSpPr>
          <p:spPr>
            <a:xfrm>
              <a:off x="7349750" y="2915563"/>
              <a:ext cx="970500" cy="0"/>
            </a:xfrm>
            <a:prstGeom prst="straightConnector1">
              <a:avLst/>
            </a:prstGeom>
            <a:noFill/>
            <a:ln cap="flat" cmpd="sng" w="19050">
              <a:solidFill>
                <a:schemeClr val="dk2"/>
              </a:solidFill>
              <a:prstDash val="solid"/>
              <a:round/>
              <a:headEnd len="med" w="med" type="none"/>
              <a:tailEnd len="med" w="med" type="none"/>
            </a:ln>
          </p:spPr>
        </p:cxnSp>
        <p:sp>
          <p:nvSpPr>
            <p:cNvPr id="182" name="Google Shape;182;p20"/>
            <p:cNvSpPr txBox="1"/>
            <p:nvPr/>
          </p:nvSpPr>
          <p:spPr>
            <a:xfrm>
              <a:off x="7030444" y="3057075"/>
              <a:ext cx="1714200" cy="607800"/>
            </a:xfrm>
            <a:prstGeom prst="rect">
              <a:avLst/>
            </a:prstGeom>
            <a:noFill/>
            <a:ln>
              <a:noFill/>
            </a:ln>
          </p:spPr>
          <p:txBody>
            <a:bodyPr anchorCtr="0" anchor="t" bIns="0" lIns="0" spcFirstLastPara="1" rIns="0" wrap="square" tIns="4775">
              <a:noAutofit/>
            </a:bodyPr>
            <a:lstStyle/>
            <a:p>
              <a:pPr indent="0" lvl="0" marL="0" rtl="0" algn="l">
                <a:lnSpc>
                  <a:spcPct val="115000"/>
                </a:lnSpc>
                <a:spcBef>
                  <a:spcPts val="0"/>
                </a:spcBef>
                <a:spcAft>
                  <a:spcPts val="0"/>
                </a:spcAft>
                <a:buNone/>
              </a:pPr>
              <a:r>
                <a:rPr lang="es" sz="1000">
                  <a:solidFill>
                    <a:schemeClr val="dk2"/>
                  </a:solidFill>
                  <a:latin typeface="Roboto Condensed Light"/>
                  <a:ea typeface="Roboto Condensed Light"/>
                  <a:cs typeface="Roboto Condensed Light"/>
                  <a:sym typeface="Roboto Condensed Light"/>
                </a:rPr>
                <a:t>App actively encourages people to meet in person when safe as opposed to virtually.</a:t>
              </a:r>
              <a:endParaRPr i="1" sz="10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a:p>
              <a:pPr indent="0" lvl="0" marL="0" marR="0" rtl="0" algn="ctr">
                <a:lnSpc>
                  <a:spcPct val="100000"/>
                </a:lnSpc>
                <a:spcBef>
                  <a:spcPts val="1600"/>
                </a:spcBef>
                <a:spcAft>
                  <a:spcPts val="0"/>
                </a:spcAft>
                <a:buNone/>
              </a:pPr>
              <a:r>
                <a:t/>
              </a:r>
              <a:endParaRPr sz="1000">
                <a:solidFill>
                  <a:schemeClr val="dk2"/>
                </a:solidFill>
                <a:latin typeface="Roboto Condensed Light"/>
                <a:ea typeface="Roboto Condensed Light"/>
                <a:cs typeface="Roboto Condensed Light"/>
                <a:sym typeface="Roboto Condensed Light"/>
              </a:endParaRPr>
            </a:p>
          </p:txBody>
        </p:sp>
      </p:grpSp>
      <p:pic>
        <p:nvPicPr>
          <p:cNvPr id="183" name="Google Shape;183;p20"/>
          <p:cNvPicPr preferRelativeResize="0"/>
          <p:nvPr/>
        </p:nvPicPr>
        <p:blipFill>
          <a:blip r:embed="rId3">
            <a:alphaModFix/>
          </a:blip>
          <a:stretch>
            <a:fillRect/>
          </a:stretch>
        </p:blipFill>
        <p:spPr>
          <a:xfrm>
            <a:off x="8143193" y="1011600"/>
            <a:ext cx="831600" cy="1630800"/>
          </a:xfrm>
          <a:prstGeom prst="roundRect">
            <a:avLst>
              <a:gd fmla="val 16667" name="adj"/>
            </a:avLst>
          </a:prstGeom>
          <a:noFill/>
          <a:ln>
            <a:noFill/>
          </a:ln>
        </p:spPr>
      </p:pic>
      <p:pic>
        <p:nvPicPr>
          <p:cNvPr id="184" name="Google Shape;184;p20"/>
          <p:cNvPicPr preferRelativeResize="0"/>
          <p:nvPr/>
        </p:nvPicPr>
        <p:blipFill>
          <a:blip r:embed="rId4">
            <a:alphaModFix/>
          </a:blip>
          <a:stretch>
            <a:fillRect/>
          </a:stretch>
        </p:blipFill>
        <p:spPr>
          <a:xfrm>
            <a:off x="2168388" y="1011600"/>
            <a:ext cx="831600" cy="1654800"/>
          </a:xfrm>
          <a:prstGeom prst="roundRect">
            <a:avLst>
              <a:gd fmla="val 16667" name="adj"/>
            </a:avLst>
          </a:prstGeom>
          <a:noFill/>
          <a:ln>
            <a:noFill/>
          </a:ln>
        </p:spPr>
      </p:pic>
      <p:sp>
        <p:nvSpPr>
          <p:cNvPr id="185" name="Google Shape;185;p20"/>
          <p:cNvSpPr/>
          <p:nvPr/>
        </p:nvSpPr>
        <p:spPr>
          <a:xfrm>
            <a:off x="8225850" y="2146200"/>
            <a:ext cx="666300" cy="3129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2251050" y="1975800"/>
            <a:ext cx="666300" cy="48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0"/>
          <p:cNvPicPr preferRelativeResize="0"/>
          <p:nvPr/>
        </p:nvPicPr>
        <p:blipFill>
          <a:blip r:embed="rId5">
            <a:alphaModFix/>
          </a:blip>
          <a:stretch>
            <a:fillRect/>
          </a:stretch>
        </p:blipFill>
        <p:spPr>
          <a:xfrm>
            <a:off x="5104800" y="3304800"/>
            <a:ext cx="831600" cy="1646700"/>
          </a:xfrm>
          <a:prstGeom prst="roundRect">
            <a:avLst>
              <a:gd fmla="val 16667" name="adj"/>
            </a:avLst>
          </a:prstGeom>
          <a:noFill/>
          <a:ln>
            <a:noFill/>
          </a:ln>
        </p:spPr>
      </p:pic>
      <p:sp>
        <p:nvSpPr>
          <p:cNvPr id="188" name="Google Shape;188;p20"/>
          <p:cNvSpPr/>
          <p:nvPr/>
        </p:nvSpPr>
        <p:spPr>
          <a:xfrm>
            <a:off x="5187450" y="4059975"/>
            <a:ext cx="666300" cy="483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61" name="Shape 761"/>
        <p:cNvGrpSpPr/>
        <p:nvPr/>
      </p:nvGrpSpPr>
      <p:grpSpPr>
        <a:xfrm>
          <a:off x="0" y="0"/>
          <a:ext cx="0" cy="0"/>
          <a:chOff x="0" y="0"/>
          <a:chExt cx="0" cy="0"/>
        </a:xfrm>
      </p:grpSpPr>
      <p:sp>
        <p:nvSpPr>
          <p:cNvPr id="762" name="Google Shape;762;p56"/>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Full Medium-fi Prototype</a:t>
            </a:r>
            <a:r>
              <a:rPr lang="es"/>
              <a:t> (wired)</a:t>
            </a:r>
            <a:endParaRPr/>
          </a:p>
        </p:txBody>
      </p:sp>
      <p:pic>
        <p:nvPicPr>
          <p:cNvPr id="763" name="Google Shape;763;p56"/>
          <p:cNvPicPr preferRelativeResize="0"/>
          <p:nvPr/>
        </p:nvPicPr>
        <p:blipFill>
          <a:blip r:embed="rId3">
            <a:alphaModFix/>
          </a:blip>
          <a:stretch>
            <a:fillRect/>
          </a:stretch>
        </p:blipFill>
        <p:spPr>
          <a:xfrm>
            <a:off x="1956738" y="838000"/>
            <a:ext cx="5230533" cy="4118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67" name="Shape 767"/>
        <p:cNvGrpSpPr/>
        <p:nvPr/>
      </p:nvGrpSpPr>
      <p:grpSpPr>
        <a:xfrm>
          <a:off x="0" y="0"/>
          <a:ext cx="0" cy="0"/>
          <a:chOff x="0" y="0"/>
          <a:chExt cx="0" cy="0"/>
        </a:xfrm>
      </p:grpSpPr>
      <p:sp>
        <p:nvSpPr>
          <p:cNvPr id="768" name="Google Shape;768;p57"/>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800"/>
              <a:t>Static Settings</a:t>
            </a:r>
            <a:endParaRPr sz="2800"/>
          </a:p>
          <a:p>
            <a:pPr indent="0" lvl="0" marL="0" rtl="0" algn="r">
              <a:spcBef>
                <a:spcPts val="300"/>
              </a:spcBef>
              <a:spcAft>
                <a:spcPts val="0"/>
              </a:spcAft>
              <a:buNone/>
            </a:pPr>
            <a:r>
              <a:rPr lang="es" sz="1200">
                <a:latin typeface="Roboto Condensed Light"/>
                <a:ea typeface="Roboto Condensed Light"/>
                <a:cs typeface="Roboto Condensed Light"/>
                <a:sym typeface="Roboto Condensed Light"/>
              </a:rPr>
              <a:t>New static settings is easily accessible from the </a:t>
            </a:r>
            <a:r>
              <a:rPr lang="es" sz="1200">
                <a:latin typeface="Roboto Condensed Light"/>
                <a:ea typeface="Roboto Condensed Light"/>
                <a:cs typeface="Roboto Condensed Light"/>
                <a:sym typeface="Roboto Condensed Light"/>
              </a:rPr>
              <a:t>home screen</a:t>
            </a:r>
            <a:r>
              <a:rPr lang="es" sz="1200">
                <a:latin typeface="Roboto Condensed Light"/>
                <a:ea typeface="Roboto Condensed Light"/>
                <a:cs typeface="Roboto Condensed Light"/>
                <a:sym typeface="Roboto Condensed Light"/>
              </a:rPr>
              <a:t> but </a:t>
            </a:r>
            <a:r>
              <a:rPr lang="es" sz="1200">
                <a:latin typeface="Roboto Condensed Light"/>
                <a:ea typeface="Roboto Condensed Light"/>
                <a:cs typeface="Roboto Condensed Light"/>
                <a:sym typeface="Roboto Condensed Light"/>
              </a:rPr>
              <a:t>distinctly</a:t>
            </a:r>
            <a:r>
              <a:rPr lang="es" sz="1200">
                <a:latin typeface="Roboto Condensed Light"/>
                <a:ea typeface="Roboto Condensed Light"/>
                <a:cs typeface="Roboto Condensed Light"/>
                <a:sym typeface="Roboto Condensed Light"/>
              </a:rPr>
              <a:t> different from dynamic preferences–those updated weekly in new “Me this week” page</a:t>
            </a:r>
            <a:endParaRPr b="1" sz="1400"/>
          </a:p>
        </p:txBody>
      </p:sp>
      <p:pic>
        <p:nvPicPr>
          <p:cNvPr id="769" name="Google Shape;769;p57"/>
          <p:cNvPicPr preferRelativeResize="0"/>
          <p:nvPr/>
        </p:nvPicPr>
        <p:blipFill>
          <a:blip r:embed="rId3">
            <a:alphaModFix/>
          </a:blip>
          <a:stretch>
            <a:fillRect/>
          </a:stretch>
        </p:blipFill>
        <p:spPr>
          <a:xfrm>
            <a:off x="5782850" y="728000"/>
            <a:ext cx="1899000" cy="3798000"/>
          </a:xfrm>
          <a:prstGeom prst="roundRect">
            <a:avLst>
              <a:gd fmla="val 16667" name="adj"/>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73" name="Shape 773"/>
        <p:cNvGrpSpPr/>
        <p:nvPr/>
      </p:nvGrpSpPr>
      <p:grpSpPr>
        <a:xfrm>
          <a:off x="0" y="0"/>
          <a:ext cx="0" cy="0"/>
          <a:chOff x="0" y="0"/>
          <a:chExt cx="0" cy="0"/>
        </a:xfrm>
      </p:grpSpPr>
      <p:sp>
        <p:nvSpPr>
          <p:cNvPr id="774" name="Google Shape;774;p58"/>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800"/>
              <a:t>Past Hangouts Filter</a:t>
            </a:r>
            <a:endParaRPr sz="2800"/>
          </a:p>
          <a:p>
            <a:pPr indent="0" lvl="0" marL="0" rtl="0" algn="r">
              <a:spcBef>
                <a:spcPts val="300"/>
              </a:spcBef>
              <a:spcAft>
                <a:spcPts val="0"/>
              </a:spcAft>
              <a:buNone/>
            </a:pPr>
            <a:r>
              <a:rPr lang="es" sz="1200">
                <a:latin typeface="Roboto Condensed Light"/>
                <a:ea typeface="Roboto Condensed Light"/>
                <a:cs typeface="Roboto Condensed Light"/>
                <a:sym typeface="Roboto Condensed Light"/>
              </a:rPr>
              <a:t>Planning to implement ability to filter through past hangouts by friends, useful for wanting to see memories from hangouts with a particular friends (alternative to going through friend page to see past memories). Filtered UI depicted to the right</a:t>
            </a:r>
            <a:endParaRPr b="1" sz="1400"/>
          </a:p>
        </p:txBody>
      </p:sp>
      <p:pic>
        <p:nvPicPr>
          <p:cNvPr id="775" name="Google Shape;775;p58"/>
          <p:cNvPicPr preferRelativeResize="0"/>
          <p:nvPr/>
        </p:nvPicPr>
        <p:blipFill>
          <a:blip r:embed="rId3">
            <a:alphaModFix/>
          </a:blip>
          <a:stretch>
            <a:fillRect/>
          </a:stretch>
        </p:blipFill>
        <p:spPr>
          <a:xfrm>
            <a:off x="5767200" y="727200"/>
            <a:ext cx="1900800" cy="3728400"/>
          </a:xfrm>
          <a:prstGeom prst="roundRect">
            <a:avLst>
              <a:gd fmla="val 16667" name="adj"/>
            </a:avLst>
          </a:prstGeom>
          <a:noFill/>
          <a:ln>
            <a:noFill/>
          </a:ln>
        </p:spPr>
      </p:pic>
      <p:pic>
        <p:nvPicPr>
          <p:cNvPr id="776" name="Google Shape;776;p58"/>
          <p:cNvPicPr preferRelativeResize="0"/>
          <p:nvPr/>
        </p:nvPicPr>
        <p:blipFill rotWithShape="1">
          <a:blip r:embed="rId4">
            <a:alphaModFix/>
          </a:blip>
          <a:srcRect b="8216" l="1899" r="1696" t="20462"/>
          <a:stretch/>
        </p:blipFill>
        <p:spPr>
          <a:xfrm>
            <a:off x="5904000" y="1496475"/>
            <a:ext cx="1617025" cy="25761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80" name="Shape 780"/>
        <p:cNvGrpSpPr/>
        <p:nvPr/>
      </p:nvGrpSpPr>
      <p:grpSpPr>
        <a:xfrm>
          <a:off x="0" y="0"/>
          <a:ext cx="0" cy="0"/>
          <a:chOff x="0" y="0"/>
          <a:chExt cx="0" cy="0"/>
        </a:xfrm>
      </p:grpSpPr>
      <p:sp>
        <p:nvSpPr>
          <p:cNvPr id="781" name="Google Shape;781;p59"/>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800"/>
              <a:t>Activity Information</a:t>
            </a:r>
            <a:endParaRPr sz="2800"/>
          </a:p>
          <a:p>
            <a:pPr indent="0" lvl="0" marL="0" rtl="0" algn="r">
              <a:spcBef>
                <a:spcPts val="300"/>
              </a:spcBef>
              <a:spcAft>
                <a:spcPts val="0"/>
              </a:spcAft>
              <a:buNone/>
            </a:pPr>
            <a:r>
              <a:rPr lang="es" sz="1200">
                <a:latin typeface="Roboto Condensed Light"/>
                <a:ea typeface="Roboto Condensed Light"/>
                <a:cs typeface="Roboto Condensed Light"/>
                <a:sym typeface="Roboto Condensed Light"/>
              </a:rPr>
              <a:t>Additional information on hangouts accessible for Hiking with Blake and Planted Coffee Activity. Planning to implement this feature across listed hangouts in My Hangouts in future iterations</a:t>
            </a:r>
            <a:endParaRPr b="1" sz="1400"/>
          </a:p>
        </p:txBody>
      </p:sp>
      <p:pic>
        <p:nvPicPr>
          <p:cNvPr id="782" name="Google Shape;782;p59"/>
          <p:cNvPicPr preferRelativeResize="0"/>
          <p:nvPr/>
        </p:nvPicPr>
        <p:blipFill>
          <a:blip r:embed="rId3">
            <a:alphaModFix/>
          </a:blip>
          <a:stretch>
            <a:fillRect/>
          </a:stretch>
        </p:blipFill>
        <p:spPr>
          <a:xfrm>
            <a:off x="4950550" y="2690450"/>
            <a:ext cx="1080000" cy="2138400"/>
          </a:xfrm>
          <a:prstGeom prst="roundRect">
            <a:avLst>
              <a:gd fmla="val 16667" name="adj"/>
            </a:avLst>
          </a:prstGeom>
          <a:noFill/>
          <a:ln>
            <a:noFill/>
          </a:ln>
        </p:spPr>
      </p:pic>
      <p:pic>
        <p:nvPicPr>
          <p:cNvPr id="783" name="Google Shape;783;p59"/>
          <p:cNvPicPr preferRelativeResize="0"/>
          <p:nvPr/>
        </p:nvPicPr>
        <p:blipFill>
          <a:blip r:embed="rId4">
            <a:alphaModFix/>
          </a:blip>
          <a:stretch>
            <a:fillRect/>
          </a:stretch>
        </p:blipFill>
        <p:spPr>
          <a:xfrm>
            <a:off x="4950556" y="375600"/>
            <a:ext cx="1080000" cy="2155800"/>
          </a:xfrm>
          <a:prstGeom prst="roundRect">
            <a:avLst>
              <a:gd fmla="val 16667" name="adj"/>
            </a:avLst>
          </a:prstGeom>
          <a:noFill/>
          <a:ln>
            <a:noFill/>
          </a:ln>
        </p:spPr>
      </p:pic>
      <p:pic>
        <p:nvPicPr>
          <p:cNvPr id="784" name="Google Shape;784;p59"/>
          <p:cNvPicPr preferRelativeResize="0"/>
          <p:nvPr/>
        </p:nvPicPr>
        <p:blipFill>
          <a:blip r:embed="rId5">
            <a:alphaModFix/>
          </a:blip>
          <a:stretch>
            <a:fillRect/>
          </a:stretch>
        </p:blipFill>
        <p:spPr>
          <a:xfrm>
            <a:off x="6902606" y="2690450"/>
            <a:ext cx="1080000" cy="2155800"/>
          </a:xfrm>
          <a:prstGeom prst="roundRect">
            <a:avLst>
              <a:gd fmla="val 16667" name="adj"/>
            </a:avLst>
          </a:prstGeom>
          <a:noFill/>
          <a:ln>
            <a:noFill/>
          </a:ln>
        </p:spPr>
      </p:pic>
      <p:pic>
        <p:nvPicPr>
          <p:cNvPr id="785" name="Google Shape;785;p59"/>
          <p:cNvPicPr preferRelativeResize="0"/>
          <p:nvPr/>
        </p:nvPicPr>
        <p:blipFill>
          <a:blip r:embed="rId6">
            <a:alphaModFix/>
          </a:blip>
          <a:stretch>
            <a:fillRect/>
          </a:stretch>
        </p:blipFill>
        <p:spPr>
          <a:xfrm>
            <a:off x="6902611" y="375600"/>
            <a:ext cx="1080000" cy="2134500"/>
          </a:xfrm>
          <a:prstGeom prst="roundRect">
            <a:avLst>
              <a:gd fmla="val 16667" name="adj"/>
            </a:avLst>
          </a:prstGeom>
          <a:noFill/>
          <a:ln>
            <a:noFill/>
          </a:ln>
        </p:spPr>
      </p:pic>
      <p:sp>
        <p:nvSpPr>
          <p:cNvPr id="786" name="Google Shape;786;p59"/>
          <p:cNvSpPr/>
          <p:nvPr/>
        </p:nvSpPr>
        <p:spPr>
          <a:xfrm>
            <a:off x="5708300" y="1058600"/>
            <a:ext cx="180000" cy="174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9"/>
          <p:cNvSpPr/>
          <p:nvPr/>
        </p:nvSpPr>
        <p:spPr>
          <a:xfrm>
            <a:off x="5708300" y="3510525"/>
            <a:ext cx="180000" cy="1746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 name="Google Shape;788;p59"/>
          <p:cNvCxnSpPr>
            <a:stCxn id="786" idx="6"/>
            <a:endCxn id="785" idx="1"/>
          </p:cNvCxnSpPr>
          <p:nvPr/>
        </p:nvCxnSpPr>
        <p:spPr>
          <a:xfrm>
            <a:off x="5888300" y="1145900"/>
            <a:ext cx="1014300" cy="297000"/>
          </a:xfrm>
          <a:prstGeom prst="curvedConnector3">
            <a:avLst>
              <a:gd fmla="val 50001" name="adj1"/>
            </a:avLst>
          </a:prstGeom>
          <a:noFill/>
          <a:ln cap="flat" cmpd="sng" w="19050">
            <a:solidFill>
              <a:srgbClr val="1155CC"/>
            </a:solidFill>
            <a:prstDash val="solid"/>
            <a:round/>
            <a:headEnd len="med" w="med" type="none"/>
            <a:tailEnd len="med" w="med" type="stealth"/>
          </a:ln>
        </p:spPr>
      </p:cxnSp>
      <p:cxnSp>
        <p:nvCxnSpPr>
          <p:cNvPr id="789" name="Google Shape;789;p59"/>
          <p:cNvCxnSpPr>
            <a:stCxn id="787" idx="6"/>
            <a:endCxn id="784" idx="1"/>
          </p:cNvCxnSpPr>
          <p:nvPr/>
        </p:nvCxnSpPr>
        <p:spPr>
          <a:xfrm>
            <a:off x="5888300" y="3597825"/>
            <a:ext cx="1014300" cy="170400"/>
          </a:xfrm>
          <a:prstGeom prst="curvedConnector3">
            <a:avLst>
              <a:gd fmla="val 50000" name="adj1"/>
            </a:avLst>
          </a:prstGeom>
          <a:noFill/>
          <a:ln cap="flat" cmpd="sng" w="19050">
            <a:solidFill>
              <a:srgbClr val="1155CC"/>
            </a:solidFill>
            <a:prstDash val="solid"/>
            <a:round/>
            <a:headEnd len="med" w="med" type="none"/>
            <a:tailEnd len="med" w="med"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793" name="Shape 793"/>
        <p:cNvGrpSpPr/>
        <p:nvPr/>
      </p:nvGrpSpPr>
      <p:grpSpPr>
        <a:xfrm>
          <a:off x="0" y="0"/>
          <a:ext cx="0" cy="0"/>
          <a:chOff x="0" y="0"/>
          <a:chExt cx="0" cy="0"/>
        </a:xfrm>
      </p:grpSpPr>
      <p:sp>
        <p:nvSpPr>
          <p:cNvPr id="794" name="Google Shape;794;p60"/>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2800"/>
              <a:t>Alt Path: </a:t>
            </a:r>
            <a:r>
              <a:rPr lang="es" sz="2800"/>
              <a:t>Accept a Hangout </a:t>
            </a:r>
            <a:endParaRPr sz="2800"/>
          </a:p>
          <a:p>
            <a:pPr indent="0" lvl="0" marL="0" rtl="0" algn="r">
              <a:spcBef>
                <a:spcPts val="300"/>
              </a:spcBef>
              <a:spcAft>
                <a:spcPts val="0"/>
              </a:spcAft>
              <a:buNone/>
            </a:pPr>
            <a:r>
              <a:rPr lang="es" sz="1200">
                <a:latin typeface="Roboto Condensed Light"/>
                <a:ea typeface="Roboto Condensed Light"/>
                <a:cs typeface="Roboto Condensed Light"/>
                <a:sym typeface="Roboto Condensed Light"/>
              </a:rPr>
              <a:t>When there is a pending activity, you can accept it from the home screen as an alternative to accepting it from the hangouts page. This is an important user tasks (accepting pending activities), which is why it is displayed on the home screen </a:t>
            </a:r>
            <a:endParaRPr b="1" sz="1400"/>
          </a:p>
        </p:txBody>
      </p:sp>
      <p:pic>
        <p:nvPicPr>
          <p:cNvPr id="795" name="Google Shape;795;p60"/>
          <p:cNvPicPr preferRelativeResize="0"/>
          <p:nvPr/>
        </p:nvPicPr>
        <p:blipFill>
          <a:blip r:embed="rId3">
            <a:alphaModFix/>
          </a:blip>
          <a:stretch>
            <a:fillRect/>
          </a:stretch>
        </p:blipFill>
        <p:spPr>
          <a:xfrm>
            <a:off x="4840447" y="393050"/>
            <a:ext cx="1260000" cy="2482200"/>
          </a:xfrm>
          <a:prstGeom prst="roundRect">
            <a:avLst>
              <a:gd fmla="val 16667" name="adj"/>
            </a:avLst>
          </a:prstGeom>
          <a:noFill/>
          <a:ln>
            <a:noFill/>
          </a:ln>
        </p:spPr>
      </p:pic>
      <p:pic>
        <p:nvPicPr>
          <p:cNvPr id="796" name="Google Shape;796;p60"/>
          <p:cNvPicPr preferRelativeResize="0"/>
          <p:nvPr/>
        </p:nvPicPr>
        <p:blipFill>
          <a:blip r:embed="rId4">
            <a:alphaModFix/>
          </a:blip>
          <a:stretch>
            <a:fillRect/>
          </a:stretch>
        </p:blipFill>
        <p:spPr>
          <a:xfrm>
            <a:off x="7502064" y="2287225"/>
            <a:ext cx="1260000" cy="2511600"/>
          </a:xfrm>
          <a:prstGeom prst="roundRect">
            <a:avLst>
              <a:gd fmla="val 16667" name="adj"/>
            </a:avLst>
          </a:prstGeom>
          <a:noFill/>
          <a:ln>
            <a:noFill/>
          </a:ln>
        </p:spPr>
      </p:pic>
      <p:pic>
        <p:nvPicPr>
          <p:cNvPr id="797" name="Google Shape;797;p60"/>
          <p:cNvPicPr preferRelativeResize="0"/>
          <p:nvPr/>
        </p:nvPicPr>
        <p:blipFill>
          <a:blip r:embed="rId5">
            <a:alphaModFix/>
          </a:blip>
          <a:stretch>
            <a:fillRect/>
          </a:stretch>
        </p:blipFill>
        <p:spPr>
          <a:xfrm>
            <a:off x="6153256" y="1399825"/>
            <a:ext cx="1296000" cy="2561700"/>
          </a:xfrm>
          <a:prstGeom prst="roundRect">
            <a:avLst>
              <a:gd fmla="val 16667" name="adj"/>
            </a:avLst>
          </a:prstGeom>
          <a:noFill/>
          <a:ln>
            <a:noFill/>
          </a:ln>
        </p:spPr>
      </p:pic>
      <p:sp>
        <p:nvSpPr>
          <p:cNvPr id="798" name="Google Shape;798;p60"/>
          <p:cNvSpPr/>
          <p:nvPr/>
        </p:nvSpPr>
        <p:spPr>
          <a:xfrm>
            <a:off x="4917700" y="2616300"/>
            <a:ext cx="212400" cy="2124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0"/>
          <p:cNvSpPr/>
          <p:nvPr/>
        </p:nvSpPr>
        <p:spPr>
          <a:xfrm>
            <a:off x="6280700" y="2943200"/>
            <a:ext cx="573300" cy="237900"/>
          </a:xfrm>
          <a:prstGeom prst="ellipse">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803" name="Shape 803"/>
        <p:cNvGrpSpPr/>
        <p:nvPr/>
      </p:nvGrpSpPr>
      <p:grpSpPr>
        <a:xfrm>
          <a:off x="0" y="0"/>
          <a:ext cx="0" cy="0"/>
          <a:chOff x="0" y="0"/>
          <a:chExt cx="0" cy="0"/>
        </a:xfrm>
      </p:grpSpPr>
      <p:sp>
        <p:nvSpPr>
          <p:cNvPr id="804" name="Google Shape;804;p61"/>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Medium-fi Previous Iteration Snapshot</a:t>
            </a:r>
            <a:endParaRPr/>
          </a:p>
        </p:txBody>
      </p:sp>
      <p:sp>
        <p:nvSpPr>
          <p:cNvPr id="805" name="Google Shape;805;p61"/>
          <p:cNvSpPr txBox="1"/>
          <p:nvPr>
            <p:ph idx="1" type="subTitle"/>
          </p:nvPr>
        </p:nvSpPr>
        <p:spPr>
          <a:xfrm>
            <a:off x="5170125" y="3279550"/>
            <a:ext cx="3719700" cy="18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00"/>
              <a:t>We initially made a version of our medium-fi prototype that was more like our low-fi prototype in terms of layout and visual design. After completion, we felt that the visual </a:t>
            </a:r>
            <a:r>
              <a:rPr lang="es" sz="1300"/>
              <a:t>aesthetic</a:t>
            </a:r>
            <a:r>
              <a:rPr lang="es" sz="1300"/>
              <a:t> was dated and boring. Following this observation and </a:t>
            </a:r>
            <a:r>
              <a:rPr lang="es" sz="1300"/>
              <a:t>receiving</a:t>
            </a:r>
            <a:r>
              <a:rPr lang="es" sz="1300"/>
              <a:t> feedback from studio and lecture breakout rooms, we decided to pivot to a design that had a more modern aesthetic and incorporated more creative visuals and layouts.</a:t>
            </a:r>
            <a:endParaRPr sz="1300"/>
          </a:p>
        </p:txBody>
      </p:sp>
      <p:pic>
        <p:nvPicPr>
          <p:cNvPr id="806" name="Google Shape;806;p61"/>
          <p:cNvPicPr preferRelativeResize="0"/>
          <p:nvPr/>
        </p:nvPicPr>
        <p:blipFill>
          <a:blip r:embed="rId3">
            <a:alphaModFix/>
          </a:blip>
          <a:stretch>
            <a:fillRect/>
          </a:stretch>
        </p:blipFill>
        <p:spPr>
          <a:xfrm>
            <a:off x="332475" y="817250"/>
            <a:ext cx="4477830" cy="4118601"/>
          </a:xfrm>
          <a:prstGeom prst="rect">
            <a:avLst/>
          </a:prstGeom>
          <a:noFill/>
          <a:ln>
            <a:noFill/>
          </a:ln>
        </p:spPr>
      </p:pic>
      <p:pic>
        <p:nvPicPr>
          <p:cNvPr id="807" name="Google Shape;807;p61"/>
          <p:cNvPicPr preferRelativeResize="0"/>
          <p:nvPr/>
        </p:nvPicPr>
        <p:blipFill>
          <a:blip r:embed="rId4">
            <a:alphaModFix/>
          </a:blip>
          <a:stretch>
            <a:fillRect/>
          </a:stretch>
        </p:blipFill>
        <p:spPr>
          <a:xfrm>
            <a:off x="5216634" y="1187975"/>
            <a:ext cx="900000" cy="1899001"/>
          </a:xfrm>
          <a:prstGeom prst="rect">
            <a:avLst/>
          </a:prstGeom>
          <a:noFill/>
          <a:ln>
            <a:noFill/>
          </a:ln>
        </p:spPr>
      </p:pic>
      <p:pic>
        <p:nvPicPr>
          <p:cNvPr id="808" name="Google Shape;808;p61"/>
          <p:cNvPicPr preferRelativeResize="0"/>
          <p:nvPr/>
        </p:nvPicPr>
        <p:blipFill rotWithShape="1">
          <a:blip r:embed="rId5">
            <a:alphaModFix/>
          </a:blip>
          <a:srcRect b="980" l="0" r="744" t="0"/>
          <a:stretch/>
        </p:blipFill>
        <p:spPr>
          <a:xfrm>
            <a:off x="6151906" y="1340375"/>
            <a:ext cx="893376" cy="1900799"/>
          </a:xfrm>
          <a:prstGeom prst="rect">
            <a:avLst/>
          </a:prstGeom>
          <a:noFill/>
          <a:ln>
            <a:noFill/>
          </a:ln>
        </p:spPr>
      </p:pic>
      <p:pic>
        <p:nvPicPr>
          <p:cNvPr id="809" name="Google Shape;809;p61"/>
          <p:cNvPicPr preferRelativeResize="0"/>
          <p:nvPr/>
        </p:nvPicPr>
        <p:blipFill rotWithShape="1">
          <a:blip r:embed="rId6">
            <a:alphaModFix/>
          </a:blip>
          <a:srcRect b="378" l="0" r="497" t="0"/>
          <a:stretch/>
        </p:blipFill>
        <p:spPr>
          <a:xfrm>
            <a:off x="7080553" y="1187975"/>
            <a:ext cx="895570" cy="1900801"/>
          </a:xfrm>
          <a:prstGeom prst="rect">
            <a:avLst/>
          </a:prstGeom>
          <a:noFill/>
          <a:ln>
            <a:noFill/>
          </a:ln>
        </p:spPr>
      </p:pic>
      <p:sp>
        <p:nvSpPr>
          <p:cNvPr id="810" name="Google Shape;810;p61"/>
          <p:cNvSpPr txBox="1"/>
          <p:nvPr>
            <p:ph idx="1" type="subTitle"/>
          </p:nvPr>
        </p:nvSpPr>
        <p:spPr>
          <a:xfrm>
            <a:off x="5216625" y="829500"/>
            <a:ext cx="3626700" cy="27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05C4C4"/>
                </a:solidFill>
                <a:latin typeface="Squada One"/>
                <a:ea typeface="Squada One"/>
                <a:cs typeface="Squada One"/>
                <a:sym typeface="Squada One"/>
              </a:rPr>
              <a:t>EXAMPLE SCREENS</a:t>
            </a:r>
            <a:endParaRPr sz="1800">
              <a:solidFill>
                <a:srgbClr val="05C4C4"/>
              </a:solidFill>
              <a:latin typeface="Squada One"/>
              <a:ea typeface="Squada One"/>
              <a:cs typeface="Squada One"/>
              <a:sym typeface="Squada One"/>
            </a:endParaRPr>
          </a:p>
          <a:p>
            <a:pPr indent="0" lvl="0" marL="0" rtl="0" algn="l">
              <a:spcBef>
                <a:spcPts val="0"/>
              </a:spcBef>
              <a:spcAft>
                <a:spcPts val="0"/>
              </a:spcAft>
              <a:buNone/>
            </a:pPr>
            <a:r>
              <a:t/>
            </a:r>
            <a:endParaRPr sz="1400"/>
          </a:p>
        </p:txBody>
      </p:sp>
      <p:cxnSp>
        <p:nvCxnSpPr>
          <p:cNvPr id="811" name="Google Shape;811;p61"/>
          <p:cNvCxnSpPr/>
          <p:nvPr/>
        </p:nvCxnSpPr>
        <p:spPr>
          <a:xfrm>
            <a:off x="5216625" y="1040988"/>
            <a:ext cx="3719700" cy="0"/>
          </a:xfrm>
          <a:prstGeom prst="straightConnector1">
            <a:avLst/>
          </a:prstGeom>
          <a:noFill/>
          <a:ln cap="flat" cmpd="sng" w="9525">
            <a:solidFill>
              <a:schemeClr val="accent4"/>
            </a:solidFill>
            <a:prstDash val="solid"/>
            <a:round/>
            <a:headEnd len="med" w="med" type="none"/>
            <a:tailEnd len="med" w="med" type="none"/>
          </a:ln>
        </p:spPr>
      </p:cxnSp>
      <p:pic>
        <p:nvPicPr>
          <p:cNvPr id="812" name="Google Shape;812;p61"/>
          <p:cNvPicPr preferRelativeResize="0"/>
          <p:nvPr/>
        </p:nvPicPr>
        <p:blipFill rotWithShape="1">
          <a:blip r:embed="rId7">
            <a:alphaModFix/>
          </a:blip>
          <a:srcRect b="1066" l="1066" r="1066" t="1066"/>
          <a:stretch/>
        </p:blipFill>
        <p:spPr>
          <a:xfrm>
            <a:off x="8011395" y="1340375"/>
            <a:ext cx="877292" cy="190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192" name="Shape 192"/>
        <p:cNvGrpSpPr/>
        <p:nvPr/>
      </p:nvGrpSpPr>
      <p:grpSpPr>
        <a:xfrm>
          <a:off x="0" y="0"/>
          <a:ext cx="0" cy="0"/>
          <a:chOff x="0" y="0"/>
          <a:chExt cx="0" cy="0"/>
        </a:xfrm>
      </p:grpSpPr>
      <p:sp>
        <p:nvSpPr>
          <p:cNvPr id="193" name="Google Shape;193;p21"/>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Values Encoded: Potential Conflicts</a:t>
            </a:r>
            <a:endParaRPr/>
          </a:p>
        </p:txBody>
      </p:sp>
      <p:sp>
        <p:nvSpPr>
          <p:cNvPr id="194" name="Google Shape;194;p21"/>
          <p:cNvSpPr txBox="1"/>
          <p:nvPr>
            <p:ph type="ctrTitle"/>
          </p:nvPr>
        </p:nvSpPr>
        <p:spPr>
          <a:xfrm>
            <a:off x="1842857" y="22686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RESPECT VS. CONSISTENCY</a:t>
            </a:r>
            <a:endParaRPr/>
          </a:p>
        </p:txBody>
      </p:sp>
      <p:sp>
        <p:nvSpPr>
          <p:cNvPr id="195" name="Google Shape;195;p21"/>
          <p:cNvSpPr txBox="1"/>
          <p:nvPr>
            <p:ph idx="1" type="subTitle"/>
          </p:nvPr>
        </p:nvSpPr>
        <p:spPr>
          <a:xfrm>
            <a:off x="2204207" y="28062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1100"/>
              <a:t>What if one person wants to hang out more often than another person?</a:t>
            </a:r>
            <a:endParaRPr i="1" sz="1100"/>
          </a:p>
        </p:txBody>
      </p:sp>
      <p:sp>
        <p:nvSpPr>
          <p:cNvPr id="196" name="Google Shape;196;p21"/>
          <p:cNvSpPr txBox="1"/>
          <p:nvPr>
            <p:ph idx="9" type="title"/>
          </p:nvPr>
        </p:nvSpPr>
        <p:spPr>
          <a:xfrm>
            <a:off x="2280557" y="14670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97" name="Google Shape;197;p21"/>
          <p:cNvSpPr txBox="1"/>
          <p:nvPr>
            <p:ph idx="4" type="ctrTitle"/>
          </p:nvPr>
        </p:nvSpPr>
        <p:spPr>
          <a:xfrm>
            <a:off x="4671957" y="22686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RESPECT VS. INTENTIONALITY</a:t>
            </a:r>
            <a:endParaRPr/>
          </a:p>
        </p:txBody>
      </p:sp>
      <p:sp>
        <p:nvSpPr>
          <p:cNvPr id="198" name="Google Shape;198;p21"/>
          <p:cNvSpPr txBox="1"/>
          <p:nvPr>
            <p:ph idx="5" type="subTitle"/>
          </p:nvPr>
        </p:nvSpPr>
        <p:spPr>
          <a:xfrm>
            <a:off x="5033307" y="28062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s" sz="1100"/>
              <a:t>Reflecting on a hangout might lead to over-analyzing friendship or being critical of a new friend.</a:t>
            </a:r>
            <a:endParaRPr i="1" sz="1100"/>
          </a:p>
        </p:txBody>
      </p:sp>
      <p:sp>
        <p:nvSpPr>
          <p:cNvPr id="199" name="Google Shape;199;p21"/>
          <p:cNvSpPr txBox="1"/>
          <p:nvPr>
            <p:ph idx="14" type="title"/>
          </p:nvPr>
        </p:nvSpPr>
        <p:spPr>
          <a:xfrm>
            <a:off x="5109657" y="14670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200" name="Google Shape;200;p21"/>
          <p:cNvSpPr txBox="1"/>
          <p:nvPr>
            <p:ph idx="1" type="subTitle"/>
          </p:nvPr>
        </p:nvSpPr>
        <p:spPr>
          <a:xfrm>
            <a:off x="2204207" y="39492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Set expectation that 'ideally'  hangouts will be made with a friend but not guaranteed</a:t>
            </a:r>
            <a:endParaRPr sz="1100"/>
          </a:p>
          <a:p>
            <a:pPr indent="0" lvl="0" marL="0" rtl="0" algn="ctr">
              <a:spcBef>
                <a:spcPts val="500"/>
              </a:spcBef>
              <a:spcAft>
                <a:spcPts val="500"/>
              </a:spcAft>
              <a:buNone/>
            </a:pPr>
            <a:r>
              <a:rPr lang="es" sz="1100"/>
              <a:t>Have a block/report button if anyone is inappropriate</a:t>
            </a:r>
            <a:endParaRPr sz="1100"/>
          </a:p>
        </p:txBody>
      </p:sp>
      <p:sp>
        <p:nvSpPr>
          <p:cNvPr id="201" name="Google Shape;201;p21"/>
          <p:cNvSpPr txBox="1"/>
          <p:nvPr>
            <p:ph idx="5" type="subTitle"/>
          </p:nvPr>
        </p:nvSpPr>
        <p:spPr>
          <a:xfrm>
            <a:off x="5033307" y="3949275"/>
            <a:ext cx="19065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No explicit reflection on interaction in the app</a:t>
            </a:r>
            <a:endParaRPr sz="1100"/>
          </a:p>
          <a:p>
            <a:pPr indent="0" lvl="0" marL="0" rtl="0" algn="ctr">
              <a:spcBef>
                <a:spcPts val="500"/>
              </a:spcBef>
              <a:spcAft>
                <a:spcPts val="0"/>
              </a:spcAft>
              <a:buNone/>
            </a:pPr>
            <a:r>
              <a:rPr lang="es" sz="1100"/>
              <a:t>Focus on positive memories from hangout</a:t>
            </a:r>
            <a:endParaRPr sz="1100"/>
          </a:p>
          <a:p>
            <a:pPr indent="0" lvl="0" marL="0" rtl="0" algn="ctr">
              <a:spcBef>
                <a:spcPts val="500"/>
              </a:spcBef>
              <a:spcAft>
                <a:spcPts val="5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205" name="Shape 205"/>
        <p:cNvGrpSpPr/>
        <p:nvPr/>
      </p:nvGrpSpPr>
      <p:grpSpPr>
        <a:xfrm>
          <a:off x="0" y="0"/>
          <a:ext cx="0" cy="0"/>
          <a:chOff x="0" y="0"/>
          <a:chExt cx="0" cy="0"/>
        </a:xfrm>
      </p:grpSpPr>
      <p:sp>
        <p:nvSpPr>
          <p:cNvPr id="206" name="Google Shape;206;p22"/>
          <p:cNvSpPr txBox="1"/>
          <p:nvPr>
            <p:ph type="ctrTitle"/>
          </p:nvPr>
        </p:nvSpPr>
        <p:spPr>
          <a:xfrm flipH="1">
            <a:off x="454125" y="2580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Usability Goals &amp; Key Measurements</a:t>
            </a:r>
            <a:endParaRPr/>
          </a:p>
        </p:txBody>
      </p:sp>
      <p:sp>
        <p:nvSpPr>
          <p:cNvPr id="207" name="Google Shape;207;p22"/>
          <p:cNvSpPr txBox="1"/>
          <p:nvPr>
            <p:ph idx="4294967295" type="subTitle"/>
          </p:nvPr>
        </p:nvSpPr>
        <p:spPr>
          <a:xfrm>
            <a:off x="3601501" y="1484100"/>
            <a:ext cx="1956600" cy="51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dk1"/>
              </a:buClr>
              <a:buSzPts val="1100"/>
              <a:buFont typeface="Arial"/>
              <a:buNone/>
            </a:pPr>
            <a:r>
              <a:rPr lang="es" sz="1100"/>
              <a:t>Users able to complete all tasks with minimal error rate. </a:t>
            </a:r>
            <a:r>
              <a:rPr b="1" i="1" lang="es" sz="1100">
                <a:latin typeface="Roboto Condensed"/>
                <a:ea typeface="Roboto Condensed"/>
                <a:cs typeface="Roboto Condensed"/>
                <a:sym typeface="Roboto Condensed"/>
              </a:rPr>
              <a:t>Key measurement</a:t>
            </a:r>
            <a:endParaRPr b="1" i="1" sz="1200">
              <a:latin typeface="Roboto Condensed"/>
              <a:ea typeface="Roboto Condensed"/>
              <a:cs typeface="Roboto Condensed"/>
              <a:sym typeface="Roboto Condensed"/>
            </a:endParaRPr>
          </a:p>
          <a:p>
            <a:pPr indent="0" lvl="0" marL="0" rtl="0" algn="r">
              <a:lnSpc>
                <a:spcPct val="100000"/>
              </a:lnSpc>
              <a:spcBef>
                <a:spcPts val="1600"/>
              </a:spcBef>
              <a:spcAft>
                <a:spcPts val="1600"/>
              </a:spcAft>
              <a:buNone/>
            </a:pPr>
            <a:r>
              <a:t/>
            </a:r>
            <a:endParaRPr sz="1200"/>
          </a:p>
        </p:txBody>
      </p:sp>
      <p:sp>
        <p:nvSpPr>
          <p:cNvPr id="208" name="Google Shape;208;p22"/>
          <p:cNvSpPr txBox="1"/>
          <p:nvPr>
            <p:ph idx="4294967295" type="subTitle"/>
          </p:nvPr>
        </p:nvSpPr>
        <p:spPr>
          <a:xfrm>
            <a:off x="3601501" y="3248025"/>
            <a:ext cx="1956600" cy="512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s" sz="1100"/>
              <a:t>Increasing</a:t>
            </a:r>
            <a:r>
              <a:rPr lang="es" sz="1100"/>
              <a:t> familiarity  with </a:t>
            </a:r>
            <a:r>
              <a:rPr lang="es" sz="1100"/>
              <a:t>screens</a:t>
            </a:r>
            <a:r>
              <a:rPr lang="es" sz="1100"/>
              <a:t> used in all tasks. </a:t>
            </a:r>
            <a:r>
              <a:rPr b="1" i="1" lang="es" sz="1100">
                <a:latin typeface="Roboto Condensed"/>
                <a:ea typeface="Roboto Condensed"/>
                <a:cs typeface="Roboto Condensed"/>
                <a:sym typeface="Roboto Condensed"/>
              </a:rPr>
              <a:t>Usability goal</a:t>
            </a:r>
            <a:endParaRPr b="1" i="1" sz="1200">
              <a:latin typeface="Roboto Condensed"/>
              <a:ea typeface="Roboto Condensed"/>
              <a:cs typeface="Roboto Condensed"/>
              <a:sym typeface="Roboto Condensed"/>
            </a:endParaRPr>
          </a:p>
        </p:txBody>
      </p:sp>
      <p:sp>
        <p:nvSpPr>
          <p:cNvPr id="209" name="Google Shape;209;p22"/>
          <p:cNvSpPr txBox="1"/>
          <p:nvPr>
            <p:ph idx="4294967295" type="ctrTitle"/>
          </p:nvPr>
        </p:nvSpPr>
        <p:spPr>
          <a:xfrm>
            <a:off x="606520" y="1942423"/>
            <a:ext cx="1247700" cy="3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05C4C4"/>
                </a:solidFill>
              </a:rPr>
              <a:t>EFFICIENT</a:t>
            </a:r>
            <a:endParaRPr b="1" baseline="30000" sz="1800">
              <a:solidFill>
                <a:srgbClr val="05C4C4"/>
              </a:solidFill>
            </a:endParaRPr>
          </a:p>
        </p:txBody>
      </p:sp>
      <p:sp>
        <p:nvSpPr>
          <p:cNvPr id="210" name="Google Shape;210;p22"/>
          <p:cNvSpPr txBox="1"/>
          <p:nvPr>
            <p:ph idx="4294967295" type="subTitle"/>
          </p:nvPr>
        </p:nvSpPr>
        <p:spPr>
          <a:xfrm>
            <a:off x="606519" y="2389750"/>
            <a:ext cx="2211000" cy="51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100"/>
              <a:t>Users able to complete all tasks under specified time range. </a:t>
            </a:r>
            <a:r>
              <a:rPr b="1" i="1" lang="es" sz="1100">
                <a:latin typeface="Roboto Condensed"/>
                <a:ea typeface="Roboto Condensed"/>
                <a:cs typeface="Roboto Condensed"/>
                <a:sym typeface="Roboto Condensed"/>
              </a:rPr>
              <a:t>Key</a:t>
            </a:r>
            <a:r>
              <a:rPr b="1" i="1" lang="es" sz="1100">
                <a:latin typeface="Roboto Condensed"/>
                <a:ea typeface="Roboto Condensed"/>
                <a:cs typeface="Roboto Condensed"/>
                <a:sym typeface="Roboto Condensed"/>
              </a:rPr>
              <a:t> measurement</a:t>
            </a:r>
            <a:endParaRPr b="1" i="1" sz="1100">
              <a:latin typeface="Roboto Condensed"/>
              <a:ea typeface="Roboto Condensed"/>
              <a:cs typeface="Roboto Condensed"/>
              <a:sym typeface="Roboto Condensed"/>
            </a:endParaRPr>
          </a:p>
          <a:p>
            <a:pPr indent="0" lvl="0" marL="0" rtl="0" algn="l">
              <a:lnSpc>
                <a:spcPct val="100000"/>
              </a:lnSpc>
              <a:spcBef>
                <a:spcPts val="1600"/>
              </a:spcBef>
              <a:spcAft>
                <a:spcPts val="1600"/>
              </a:spcAft>
              <a:buNone/>
            </a:pPr>
            <a:r>
              <a:t/>
            </a:r>
            <a:endParaRPr sz="1100"/>
          </a:p>
        </p:txBody>
      </p:sp>
      <p:sp>
        <p:nvSpPr>
          <p:cNvPr id="211" name="Google Shape;211;p22"/>
          <p:cNvSpPr txBox="1"/>
          <p:nvPr>
            <p:ph idx="4294967295" type="ctrTitle"/>
          </p:nvPr>
        </p:nvSpPr>
        <p:spPr>
          <a:xfrm>
            <a:off x="4310401" y="1046318"/>
            <a:ext cx="1247700" cy="31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s" sz="1800">
                <a:solidFill>
                  <a:srgbClr val="05C4C4"/>
                </a:solidFill>
              </a:rPr>
              <a:t>ROBUST</a:t>
            </a:r>
            <a:endParaRPr b="1" sz="1800">
              <a:solidFill>
                <a:srgbClr val="05C4C4"/>
              </a:solidFill>
            </a:endParaRPr>
          </a:p>
        </p:txBody>
      </p:sp>
      <p:sp>
        <p:nvSpPr>
          <p:cNvPr id="212" name="Google Shape;212;p22"/>
          <p:cNvSpPr txBox="1"/>
          <p:nvPr>
            <p:ph idx="4294967295" type="ctrTitle"/>
          </p:nvPr>
        </p:nvSpPr>
        <p:spPr>
          <a:xfrm>
            <a:off x="4310401" y="2833093"/>
            <a:ext cx="1247700" cy="31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s" sz="1800">
                <a:solidFill>
                  <a:srgbClr val="05C4C4"/>
                </a:solidFill>
              </a:rPr>
              <a:t>LEARNABLE</a:t>
            </a:r>
            <a:endParaRPr b="1" sz="1800">
              <a:solidFill>
                <a:srgbClr val="05C4C4"/>
              </a:solidFill>
            </a:endParaRPr>
          </a:p>
        </p:txBody>
      </p:sp>
      <p:sp>
        <p:nvSpPr>
          <p:cNvPr id="213" name="Google Shape;213;p22"/>
          <p:cNvSpPr/>
          <p:nvPr/>
        </p:nvSpPr>
        <p:spPr>
          <a:xfrm rot="-5400000">
            <a:off x="2401257" y="3061879"/>
            <a:ext cx="1103522" cy="95493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rot="-5400000">
            <a:off x="2510981" y="3156834"/>
            <a:ext cx="884077" cy="76501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2"/>
          <p:cNvCxnSpPr/>
          <p:nvPr/>
        </p:nvCxnSpPr>
        <p:spPr>
          <a:xfrm>
            <a:off x="3438611" y="3266508"/>
            <a:ext cx="2174700" cy="464700"/>
          </a:xfrm>
          <a:prstGeom prst="bentConnector3">
            <a:avLst>
              <a:gd fmla="val 100362" name="adj1"/>
            </a:avLst>
          </a:prstGeom>
          <a:noFill/>
          <a:ln cap="flat" cmpd="sng" w="19050">
            <a:solidFill>
              <a:schemeClr val="dk2"/>
            </a:solidFill>
            <a:prstDash val="solid"/>
            <a:round/>
            <a:headEnd len="med" w="med" type="none"/>
            <a:tailEnd len="med" w="med" type="none"/>
          </a:ln>
        </p:spPr>
      </p:cxnSp>
      <p:sp>
        <p:nvSpPr>
          <p:cNvPr id="216" name="Google Shape;216;p22"/>
          <p:cNvSpPr/>
          <p:nvPr/>
        </p:nvSpPr>
        <p:spPr>
          <a:xfrm>
            <a:off x="2752169" y="3358506"/>
            <a:ext cx="385747" cy="361635"/>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17" name="Google Shape;217;p22"/>
          <p:cNvSpPr/>
          <p:nvPr/>
        </p:nvSpPr>
        <p:spPr>
          <a:xfrm rot="-5400000">
            <a:off x="2918349" y="2169840"/>
            <a:ext cx="1103522" cy="95493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rot="-5400000">
            <a:off x="3028073" y="2264795"/>
            <a:ext cx="884077" cy="76501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2"/>
          <p:cNvCxnSpPr/>
          <p:nvPr/>
        </p:nvCxnSpPr>
        <p:spPr>
          <a:xfrm flipH="1">
            <a:off x="610656" y="2380188"/>
            <a:ext cx="2382000" cy="497700"/>
          </a:xfrm>
          <a:prstGeom prst="bentConnector3">
            <a:avLst>
              <a:gd fmla="val 99995" name="adj1"/>
            </a:avLst>
          </a:prstGeom>
          <a:noFill/>
          <a:ln cap="flat" cmpd="sng" w="19050">
            <a:solidFill>
              <a:schemeClr val="dk2"/>
            </a:solidFill>
            <a:prstDash val="solid"/>
            <a:round/>
            <a:headEnd len="med" w="med" type="none"/>
            <a:tailEnd len="med" w="med" type="none"/>
          </a:ln>
        </p:spPr>
      </p:cxnSp>
      <p:grpSp>
        <p:nvGrpSpPr>
          <p:cNvPr id="220" name="Google Shape;220;p22"/>
          <p:cNvGrpSpPr/>
          <p:nvPr/>
        </p:nvGrpSpPr>
        <p:grpSpPr>
          <a:xfrm>
            <a:off x="3277160" y="2452824"/>
            <a:ext cx="385763" cy="386789"/>
            <a:chOff x="-1700225" y="2768875"/>
            <a:chExt cx="291450" cy="292225"/>
          </a:xfrm>
        </p:grpSpPr>
        <p:sp>
          <p:nvSpPr>
            <p:cNvPr id="221" name="Google Shape;221;p22"/>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2"/>
          <p:cNvSpPr/>
          <p:nvPr/>
        </p:nvSpPr>
        <p:spPr>
          <a:xfrm rot="-5400000">
            <a:off x="2393273" y="1275359"/>
            <a:ext cx="1103522" cy="95493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rot="-5400000">
            <a:off x="2502996" y="1370314"/>
            <a:ext cx="884077" cy="76501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22"/>
          <p:cNvCxnSpPr/>
          <p:nvPr/>
        </p:nvCxnSpPr>
        <p:spPr>
          <a:xfrm>
            <a:off x="3422502" y="1475806"/>
            <a:ext cx="2183100" cy="439200"/>
          </a:xfrm>
          <a:prstGeom prst="bentConnector3">
            <a:avLst>
              <a:gd fmla="val 99996" name="adj1"/>
            </a:avLst>
          </a:prstGeom>
          <a:noFill/>
          <a:ln cap="flat" cmpd="sng" w="19050">
            <a:solidFill>
              <a:schemeClr val="dk2"/>
            </a:solidFill>
            <a:prstDash val="solid"/>
            <a:round/>
            <a:headEnd len="med" w="med" type="none"/>
            <a:tailEnd len="med" w="med" type="none"/>
          </a:ln>
        </p:spPr>
      </p:cxnSp>
      <p:grpSp>
        <p:nvGrpSpPr>
          <p:cNvPr id="230" name="Google Shape;230;p22"/>
          <p:cNvGrpSpPr/>
          <p:nvPr/>
        </p:nvGrpSpPr>
        <p:grpSpPr>
          <a:xfrm>
            <a:off x="2752092" y="1559561"/>
            <a:ext cx="385763" cy="386789"/>
            <a:chOff x="-1333200" y="2770450"/>
            <a:chExt cx="291450" cy="292225"/>
          </a:xfrm>
        </p:grpSpPr>
        <p:sp>
          <p:nvSpPr>
            <p:cNvPr id="231" name="Google Shape;231;p22"/>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2"/>
          <p:cNvSpPr txBox="1"/>
          <p:nvPr>
            <p:ph idx="4294967295" type="ctrTitle"/>
          </p:nvPr>
        </p:nvSpPr>
        <p:spPr>
          <a:xfrm>
            <a:off x="606520" y="3731198"/>
            <a:ext cx="1247700" cy="3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05C4C4"/>
                </a:solidFill>
              </a:rPr>
              <a:t>PLEASING</a:t>
            </a:r>
            <a:endParaRPr b="1" sz="1800">
              <a:solidFill>
                <a:srgbClr val="05C4C4"/>
              </a:solidFill>
            </a:endParaRPr>
          </a:p>
        </p:txBody>
      </p:sp>
      <p:sp>
        <p:nvSpPr>
          <p:cNvPr id="234" name="Google Shape;234;p22"/>
          <p:cNvSpPr txBox="1"/>
          <p:nvPr>
            <p:ph idx="4294967295" type="subTitle"/>
          </p:nvPr>
        </p:nvSpPr>
        <p:spPr>
          <a:xfrm>
            <a:off x="606519" y="4178525"/>
            <a:ext cx="2211000" cy="51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sz="1100"/>
              <a:t>Using show positive verbal / physical signs of excitement during use. </a:t>
            </a:r>
            <a:r>
              <a:rPr b="1" i="1" lang="es" sz="1100">
                <a:latin typeface="Roboto Condensed"/>
                <a:ea typeface="Roboto Condensed"/>
                <a:cs typeface="Roboto Condensed"/>
                <a:sym typeface="Roboto Condensed"/>
              </a:rPr>
              <a:t>Usability goal</a:t>
            </a:r>
            <a:endParaRPr b="1" i="1" sz="1200">
              <a:latin typeface="Roboto Condensed"/>
              <a:ea typeface="Roboto Condensed"/>
              <a:cs typeface="Roboto Condensed"/>
              <a:sym typeface="Roboto Condensed"/>
            </a:endParaRPr>
          </a:p>
          <a:p>
            <a:pPr indent="0" lvl="0" marL="0" rtl="0" algn="l">
              <a:lnSpc>
                <a:spcPct val="100000"/>
              </a:lnSpc>
              <a:spcBef>
                <a:spcPts val="1600"/>
              </a:spcBef>
              <a:spcAft>
                <a:spcPts val="1600"/>
              </a:spcAft>
              <a:buNone/>
            </a:pPr>
            <a:r>
              <a:t/>
            </a:r>
            <a:endParaRPr sz="1200"/>
          </a:p>
        </p:txBody>
      </p:sp>
      <p:sp>
        <p:nvSpPr>
          <p:cNvPr id="235" name="Google Shape;235;p22"/>
          <p:cNvSpPr/>
          <p:nvPr/>
        </p:nvSpPr>
        <p:spPr>
          <a:xfrm rot="-5400000">
            <a:off x="2918349" y="3958615"/>
            <a:ext cx="1103522" cy="95493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rot="-5400000">
            <a:off x="3028073" y="4053570"/>
            <a:ext cx="884077" cy="765018"/>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gradFill>
            <a:gsLst>
              <a:gs pos="0">
                <a:srgbClr val="FFFFFF">
                  <a:alpha val="0"/>
                </a:srgbClr>
              </a:gs>
              <a:gs pos="100000">
                <a:srgbClr val="FFFFFF">
                  <a:alpha val="39215"/>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2"/>
          <p:cNvCxnSpPr/>
          <p:nvPr/>
        </p:nvCxnSpPr>
        <p:spPr>
          <a:xfrm flipH="1">
            <a:off x="610656" y="4168963"/>
            <a:ext cx="2382000" cy="497700"/>
          </a:xfrm>
          <a:prstGeom prst="bentConnector3">
            <a:avLst>
              <a:gd fmla="val 99995" name="adj1"/>
            </a:avLst>
          </a:prstGeom>
          <a:noFill/>
          <a:ln cap="flat" cmpd="sng" w="19050">
            <a:solidFill>
              <a:schemeClr val="dk2"/>
            </a:solidFill>
            <a:prstDash val="solid"/>
            <a:round/>
            <a:headEnd len="med" w="med" type="none"/>
            <a:tailEnd len="med" w="med" type="none"/>
          </a:ln>
        </p:spPr>
      </p:cxnSp>
      <p:grpSp>
        <p:nvGrpSpPr>
          <p:cNvPr id="238" name="Google Shape;238;p22"/>
          <p:cNvGrpSpPr/>
          <p:nvPr/>
        </p:nvGrpSpPr>
        <p:grpSpPr>
          <a:xfrm>
            <a:off x="3277522" y="4256977"/>
            <a:ext cx="385191" cy="358226"/>
            <a:chOff x="-57578225" y="1904075"/>
            <a:chExt cx="319025" cy="318225"/>
          </a:xfrm>
        </p:grpSpPr>
        <p:sp>
          <p:nvSpPr>
            <p:cNvPr id="239" name="Google Shape;239;p22"/>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2"/>
          <p:cNvSpPr/>
          <p:nvPr/>
        </p:nvSpPr>
        <p:spPr>
          <a:xfrm>
            <a:off x="6192675" y="2413975"/>
            <a:ext cx="2434800" cy="2345100"/>
          </a:xfrm>
          <a:prstGeom prst="rect">
            <a:avLst/>
          </a:prstGeom>
          <a:noFill/>
          <a:ln cap="flat" cmpd="sng" w="28575">
            <a:solidFill>
              <a:srgbClr val="05C4C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
              <a:solidFill>
                <a:schemeClr val="dk2"/>
              </a:solidFill>
              <a:latin typeface="Roboto Condensed"/>
              <a:ea typeface="Roboto Condensed"/>
              <a:cs typeface="Roboto Condensed"/>
              <a:sym typeface="Roboto Condensed"/>
            </a:endParaRPr>
          </a:p>
          <a:p>
            <a:pPr indent="0" lvl="0" marL="0" rtl="0" algn="ctr">
              <a:spcBef>
                <a:spcPts val="1600"/>
              </a:spcBef>
              <a:spcAft>
                <a:spcPts val="0"/>
              </a:spcAft>
              <a:buNone/>
            </a:pPr>
            <a:r>
              <a:rPr lang="es" sz="1100">
                <a:solidFill>
                  <a:schemeClr val="dk2"/>
                </a:solidFill>
                <a:latin typeface="Roboto Condensed"/>
                <a:ea typeface="Roboto Condensed"/>
                <a:cs typeface="Roboto Condensed"/>
                <a:sym typeface="Roboto Condensed"/>
              </a:rPr>
              <a:t>Our low-fi fulfilled both the </a:t>
            </a:r>
            <a:r>
              <a:rPr b="1" lang="es" sz="1100">
                <a:solidFill>
                  <a:schemeClr val="dk2"/>
                </a:solidFill>
                <a:latin typeface="Roboto Condensed"/>
                <a:ea typeface="Roboto Condensed"/>
                <a:cs typeface="Roboto Condensed"/>
                <a:sym typeface="Roboto Condensed"/>
              </a:rPr>
              <a:t>Robust </a:t>
            </a:r>
            <a:r>
              <a:rPr lang="es" sz="1100">
                <a:solidFill>
                  <a:schemeClr val="dk2"/>
                </a:solidFill>
                <a:latin typeface="Roboto Condensed"/>
                <a:ea typeface="Roboto Condensed"/>
                <a:cs typeface="Roboto Condensed"/>
                <a:sym typeface="Roboto Condensed"/>
              </a:rPr>
              <a:t>and </a:t>
            </a:r>
            <a:r>
              <a:rPr b="1" lang="es" sz="1100">
                <a:solidFill>
                  <a:schemeClr val="dk2"/>
                </a:solidFill>
                <a:latin typeface="Roboto Condensed"/>
                <a:ea typeface="Roboto Condensed"/>
                <a:cs typeface="Roboto Condensed"/>
                <a:sym typeface="Roboto Condensed"/>
              </a:rPr>
              <a:t>Efficient </a:t>
            </a:r>
            <a:r>
              <a:rPr lang="es" sz="1100">
                <a:solidFill>
                  <a:schemeClr val="dk2"/>
                </a:solidFill>
                <a:latin typeface="Roboto Condensed"/>
                <a:ea typeface="Roboto Condensed"/>
                <a:cs typeface="Roboto Condensed"/>
                <a:sym typeface="Roboto Condensed"/>
              </a:rPr>
              <a:t>metrics, so we will keep most task flows we developed</a:t>
            </a:r>
            <a:endParaRPr sz="1100">
              <a:solidFill>
                <a:schemeClr val="dk2"/>
              </a:solidFill>
              <a:latin typeface="Roboto Condensed"/>
              <a:ea typeface="Roboto Condensed"/>
              <a:cs typeface="Roboto Condensed"/>
              <a:sym typeface="Roboto Condensed"/>
            </a:endParaRPr>
          </a:p>
          <a:p>
            <a:pPr indent="0" lvl="0" marL="0" rtl="0" algn="ctr">
              <a:spcBef>
                <a:spcPts val="1600"/>
              </a:spcBef>
              <a:spcAft>
                <a:spcPts val="0"/>
              </a:spcAft>
              <a:buNone/>
            </a:pPr>
            <a:r>
              <a:rPr lang="es" sz="1100">
                <a:solidFill>
                  <a:schemeClr val="dk2"/>
                </a:solidFill>
                <a:latin typeface="Roboto Condensed"/>
                <a:ea typeface="Roboto Condensed"/>
                <a:cs typeface="Roboto Condensed"/>
                <a:sym typeface="Roboto Condensed"/>
              </a:rPr>
              <a:t>To increase learnability, we will make buttons </a:t>
            </a:r>
            <a:r>
              <a:rPr b="1" lang="es" sz="1100">
                <a:solidFill>
                  <a:schemeClr val="dk2"/>
                </a:solidFill>
                <a:latin typeface="Roboto Condensed"/>
                <a:ea typeface="Roboto Condensed"/>
                <a:cs typeface="Roboto Condensed"/>
                <a:sym typeface="Roboto Condensed"/>
              </a:rPr>
              <a:t>larger and more obvious</a:t>
            </a:r>
            <a:endParaRPr b="1" sz="1100">
              <a:solidFill>
                <a:schemeClr val="dk2"/>
              </a:solidFill>
              <a:latin typeface="Roboto Condensed"/>
              <a:ea typeface="Roboto Condensed"/>
              <a:cs typeface="Roboto Condensed"/>
              <a:sym typeface="Roboto Condensed"/>
            </a:endParaRPr>
          </a:p>
          <a:p>
            <a:pPr indent="0" lvl="0" marL="0" rtl="0" algn="ctr">
              <a:spcBef>
                <a:spcPts val="1600"/>
              </a:spcBef>
              <a:spcAft>
                <a:spcPts val="1600"/>
              </a:spcAft>
              <a:buNone/>
            </a:pPr>
            <a:r>
              <a:rPr lang="es" sz="1100">
                <a:solidFill>
                  <a:schemeClr val="dk2"/>
                </a:solidFill>
                <a:latin typeface="Roboto Condensed"/>
                <a:ea typeface="Roboto Condensed"/>
                <a:cs typeface="Roboto Condensed"/>
                <a:sym typeface="Roboto Condensed"/>
              </a:rPr>
              <a:t>To make the design more pleasing,</a:t>
            </a:r>
            <a:r>
              <a:rPr b="1" lang="es" sz="1100">
                <a:solidFill>
                  <a:schemeClr val="dk2"/>
                </a:solidFill>
                <a:latin typeface="Roboto Condensed"/>
                <a:ea typeface="Roboto Condensed"/>
                <a:cs typeface="Roboto Condensed"/>
                <a:sym typeface="Roboto Condensed"/>
              </a:rPr>
              <a:t> </a:t>
            </a:r>
            <a:r>
              <a:rPr lang="es" sz="1100">
                <a:solidFill>
                  <a:schemeClr val="dk2"/>
                </a:solidFill>
                <a:latin typeface="Roboto Condensed"/>
                <a:ea typeface="Roboto Condensed"/>
                <a:cs typeface="Roboto Condensed"/>
                <a:sym typeface="Roboto Condensed"/>
              </a:rPr>
              <a:t>we will </a:t>
            </a:r>
            <a:r>
              <a:rPr b="1" lang="es" sz="1100">
                <a:solidFill>
                  <a:schemeClr val="dk2"/>
                </a:solidFill>
                <a:latin typeface="Roboto Condensed"/>
                <a:ea typeface="Roboto Condensed"/>
                <a:cs typeface="Roboto Condensed"/>
                <a:sym typeface="Roboto Condensed"/>
              </a:rPr>
              <a:t>more creatively re-imagine a format for some tasks</a:t>
            </a:r>
            <a:r>
              <a:rPr lang="es" sz="1100">
                <a:solidFill>
                  <a:schemeClr val="dk2"/>
                </a:solidFill>
                <a:latin typeface="Roboto Condensed"/>
                <a:ea typeface="Roboto Condensed"/>
                <a:cs typeface="Roboto Condensed"/>
                <a:sym typeface="Roboto Condensed"/>
              </a:rPr>
              <a:t>, e.g. planting an activity</a:t>
            </a:r>
            <a:endParaRPr sz="1100">
              <a:solidFill>
                <a:schemeClr val="dk2"/>
              </a:solidFill>
              <a:latin typeface="Roboto Condensed Light"/>
              <a:ea typeface="Roboto Condensed Light"/>
              <a:cs typeface="Roboto Condensed Light"/>
              <a:sym typeface="Roboto Condensed Light"/>
            </a:endParaRPr>
          </a:p>
        </p:txBody>
      </p:sp>
      <p:pic>
        <p:nvPicPr>
          <p:cNvPr id="244" name="Google Shape;244;p22"/>
          <p:cNvPicPr preferRelativeResize="0"/>
          <p:nvPr/>
        </p:nvPicPr>
        <p:blipFill>
          <a:blip r:embed="rId3">
            <a:alphaModFix/>
          </a:blip>
          <a:stretch>
            <a:fillRect/>
          </a:stretch>
        </p:blipFill>
        <p:spPr>
          <a:xfrm>
            <a:off x="6865275" y="2271350"/>
            <a:ext cx="1089600" cy="258200"/>
          </a:xfrm>
          <a:prstGeom prst="rect">
            <a:avLst/>
          </a:prstGeom>
          <a:noFill/>
          <a:ln>
            <a:noFill/>
          </a:ln>
        </p:spPr>
      </p:pic>
      <p:sp>
        <p:nvSpPr>
          <p:cNvPr id="245" name="Google Shape;245;p22"/>
          <p:cNvSpPr txBox="1"/>
          <p:nvPr>
            <p:ph idx="4294967295" type="ctrTitle"/>
          </p:nvPr>
        </p:nvSpPr>
        <p:spPr>
          <a:xfrm>
            <a:off x="6865275" y="2262863"/>
            <a:ext cx="1089600" cy="311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05C4C4"/>
                </a:solidFill>
              </a:rPr>
              <a:t>PROGRESS</a:t>
            </a:r>
            <a:endParaRPr b="1" sz="1800">
              <a:solidFill>
                <a:srgbClr val="05C4C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249" name="Shape 249"/>
        <p:cNvGrpSpPr/>
        <p:nvPr/>
      </p:nvGrpSpPr>
      <p:grpSpPr>
        <a:xfrm>
          <a:off x="0" y="0"/>
          <a:ext cx="0" cy="0"/>
          <a:chOff x="0" y="0"/>
          <a:chExt cx="0" cy="0"/>
        </a:xfrm>
      </p:grpSpPr>
      <p:sp>
        <p:nvSpPr>
          <p:cNvPr id="250" name="Google Shape;250;p23"/>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TASKS</a:t>
            </a:r>
            <a:endParaRPr/>
          </a:p>
        </p:txBody>
      </p:sp>
      <p:sp>
        <p:nvSpPr>
          <p:cNvPr id="251" name="Google Shape;251;p23"/>
          <p:cNvSpPr txBox="1"/>
          <p:nvPr/>
        </p:nvSpPr>
        <p:spPr>
          <a:xfrm>
            <a:off x="91950" y="4409075"/>
            <a:ext cx="89601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chemeClr val="dk2"/>
                </a:solidFill>
                <a:latin typeface="Roboto Condensed Light"/>
                <a:ea typeface="Roboto Condensed Light"/>
                <a:cs typeface="Roboto Condensed Light"/>
                <a:sym typeface="Roboto Condensed Light"/>
              </a:rPr>
              <a:t>1. How often do you want to hangout </a:t>
            </a:r>
            <a:r>
              <a:rPr i="1" lang="es" sz="900">
                <a:solidFill>
                  <a:schemeClr val="dk2"/>
                </a:solidFill>
                <a:latin typeface="Roboto Condensed Light"/>
                <a:ea typeface="Roboto Condensed Light"/>
                <a:cs typeface="Roboto Condensed Light"/>
                <a:sym typeface="Roboto Condensed Light"/>
              </a:rPr>
              <a:t>across friends</a:t>
            </a:r>
            <a:r>
              <a:rPr lang="es" sz="900">
                <a:solidFill>
                  <a:schemeClr val="dk2"/>
                </a:solidFill>
                <a:latin typeface="Roboto Condensed Light"/>
                <a:ea typeface="Roboto Condensed Light"/>
                <a:cs typeface="Roboto Condensed Light"/>
                <a:sym typeface="Roboto Condensed Light"/>
              </a:rPr>
              <a:t>? </a:t>
            </a:r>
            <a:br>
              <a:rPr lang="es" sz="900">
                <a:solidFill>
                  <a:schemeClr val="dk2"/>
                </a:solidFill>
                <a:latin typeface="Roboto Condensed Light"/>
                <a:ea typeface="Roboto Condensed Light"/>
                <a:cs typeface="Roboto Condensed Light"/>
                <a:sym typeface="Roboto Condensed Light"/>
              </a:rPr>
            </a:br>
            <a:r>
              <a:rPr lang="es" sz="900">
                <a:solidFill>
                  <a:schemeClr val="dk2"/>
                </a:solidFill>
                <a:latin typeface="Roboto Condensed Light"/>
                <a:ea typeface="Roboto Condensed Light"/>
                <a:cs typeface="Roboto Condensed Light"/>
                <a:sym typeface="Roboto Condensed Light"/>
              </a:rPr>
              <a:t>2. How often do you want to hangout with a </a:t>
            </a:r>
            <a:r>
              <a:rPr i="1" lang="es" sz="900">
                <a:solidFill>
                  <a:schemeClr val="dk2"/>
                </a:solidFill>
                <a:latin typeface="Roboto Condensed Light"/>
                <a:ea typeface="Roboto Condensed Light"/>
                <a:cs typeface="Roboto Condensed Light"/>
                <a:sym typeface="Roboto Condensed Light"/>
              </a:rPr>
              <a:t>specific friend</a:t>
            </a:r>
            <a:r>
              <a:rPr lang="es" sz="900">
                <a:solidFill>
                  <a:schemeClr val="dk2"/>
                </a:solidFill>
                <a:latin typeface="Roboto Condensed Light"/>
                <a:ea typeface="Roboto Condensed Light"/>
                <a:cs typeface="Roboto Condensed Light"/>
                <a:sym typeface="Roboto Condensed Light"/>
              </a:rPr>
              <a:t>? </a:t>
            </a:r>
            <a:endParaRPr sz="9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s" sz="900">
                <a:solidFill>
                  <a:schemeClr val="dk2"/>
                </a:solidFill>
                <a:latin typeface="Roboto Condensed Light"/>
                <a:ea typeface="Roboto Condensed Light"/>
                <a:cs typeface="Roboto Condensed Light"/>
                <a:sym typeface="Roboto Condensed Light"/>
              </a:rPr>
              <a:t>3. Originally one of the medium tasks from the lo-fi prototype (around planning an intentional cadence of hangouts with an individual), but was simplified following interviewee and studio feedback on lo-fi prototype (so is now a simple task)</a:t>
            </a:r>
            <a:endParaRPr sz="900">
              <a:solidFill>
                <a:schemeClr val="dk2"/>
              </a:solidFill>
              <a:latin typeface="Roboto Condensed Light"/>
              <a:ea typeface="Roboto Condensed Light"/>
              <a:cs typeface="Roboto Condensed Light"/>
              <a:sym typeface="Roboto Condensed Light"/>
            </a:endParaRPr>
          </a:p>
        </p:txBody>
      </p:sp>
      <p:sp>
        <p:nvSpPr>
          <p:cNvPr id="252" name="Google Shape;252;p23"/>
          <p:cNvSpPr/>
          <p:nvPr/>
        </p:nvSpPr>
        <p:spPr>
          <a:xfrm rot="5400000">
            <a:off x="4213" y="17331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txBox="1"/>
          <p:nvPr/>
        </p:nvSpPr>
        <p:spPr>
          <a:xfrm>
            <a:off x="865700" y="3296676"/>
            <a:ext cx="987600" cy="345600"/>
          </a:xfrm>
          <a:prstGeom prst="rect">
            <a:avLst/>
          </a:prstGeom>
          <a:noFill/>
          <a:ln cap="flat" cmpd="sng" w="19050">
            <a:solidFill>
              <a:schemeClr val="dk2"/>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s" sz="1200">
                <a:solidFill>
                  <a:schemeClr val="dk2"/>
                </a:solidFill>
                <a:latin typeface="Squada One"/>
                <a:ea typeface="Squada One"/>
                <a:cs typeface="Squada One"/>
                <a:sym typeface="Squada One"/>
              </a:rPr>
              <a:t>SIMPLE</a:t>
            </a:r>
            <a:endParaRPr sz="1200">
              <a:solidFill>
                <a:schemeClr val="dk2"/>
              </a:solidFill>
              <a:latin typeface="Squada One"/>
              <a:ea typeface="Squada One"/>
              <a:cs typeface="Squada One"/>
              <a:sym typeface="Squada One"/>
            </a:endParaRPr>
          </a:p>
        </p:txBody>
      </p:sp>
      <p:sp>
        <p:nvSpPr>
          <p:cNvPr id="254" name="Google Shape;254;p23"/>
          <p:cNvSpPr txBox="1"/>
          <p:nvPr/>
        </p:nvSpPr>
        <p:spPr>
          <a:xfrm>
            <a:off x="494749" y="2409419"/>
            <a:ext cx="17280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Set your weekly hangout </a:t>
            </a:r>
            <a:r>
              <a:rPr lang="es" sz="1100">
                <a:solidFill>
                  <a:schemeClr val="dk2"/>
                </a:solidFill>
                <a:latin typeface="Roboto Condensed Light"/>
                <a:ea typeface="Roboto Condensed Light"/>
                <a:cs typeface="Roboto Condensed Light"/>
                <a:sym typeface="Roboto Condensed Light"/>
              </a:rPr>
              <a:t>preferences</a:t>
            </a:r>
            <a:r>
              <a:rPr baseline="30000" lang="es" sz="1100">
                <a:solidFill>
                  <a:schemeClr val="dk2"/>
                </a:solidFill>
                <a:latin typeface="Roboto Condensed Light"/>
                <a:ea typeface="Roboto Condensed Light"/>
                <a:cs typeface="Roboto Condensed Light"/>
                <a:sym typeface="Roboto Condensed Light"/>
              </a:rPr>
              <a:t>1</a:t>
            </a:r>
            <a:r>
              <a:rPr lang="es" sz="1100">
                <a:solidFill>
                  <a:schemeClr val="dk2"/>
                </a:solidFill>
                <a:latin typeface="Roboto Condensed Light"/>
                <a:ea typeface="Roboto Condensed Light"/>
                <a:cs typeface="Roboto Condensed Light"/>
                <a:sym typeface="Roboto Condensed Light"/>
              </a:rPr>
              <a:t> and then accept a hangout that aligns with those preferences</a:t>
            </a:r>
            <a:endParaRPr sz="1100">
              <a:solidFill>
                <a:schemeClr val="dk2"/>
              </a:solidFill>
              <a:latin typeface="Roboto Condensed Light"/>
              <a:ea typeface="Roboto Condensed Light"/>
              <a:cs typeface="Roboto Condensed Light"/>
              <a:sym typeface="Roboto Condensed Light"/>
            </a:endParaRPr>
          </a:p>
        </p:txBody>
      </p:sp>
      <p:grpSp>
        <p:nvGrpSpPr>
          <p:cNvPr id="255" name="Google Shape;255;p23"/>
          <p:cNvGrpSpPr/>
          <p:nvPr/>
        </p:nvGrpSpPr>
        <p:grpSpPr>
          <a:xfrm>
            <a:off x="6708625" y="1447700"/>
            <a:ext cx="2139650" cy="2710575"/>
            <a:chOff x="6099025" y="1523900"/>
            <a:chExt cx="2139650" cy="2710575"/>
          </a:xfrm>
        </p:grpSpPr>
        <p:sp>
          <p:nvSpPr>
            <p:cNvPr id="256" name="Google Shape;256;p23"/>
            <p:cNvSpPr/>
            <p:nvPr/>
          </p:nvSpPr>
          <p:spPr>
            <a:xfrm rot="5400000">
              <a:off x="581356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57" name="Google Shape;257;p23"/>
            <p:cNvSpPr txBox="1"/>
            <p:nvPr/>
          </p:nvSpPr>
          <p:spPr>
            <a:xfrm>
              <a:off x="6675050" y="3372876"/>
              <a:ext cx="987600" cy="345600"/>
            </a:xfrm>
            <a:prstGeom prst="rect">
              <a:avLst/>
            </a:prstGeom>
            <a:noFill/>
            <a:ln cap="flat" cmpd="sng" w="19050">
              <a:solidFill>
                <a:schemeClr val="dk2"/>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s" sz="1100">
                  <a:solidFill>
                    <a:schemeClr val="dk2"/>
                  </a:solidFill>
                  <a:latin typeface="Squada One"/>
                  <a:ea typeface="Squada One"/>
                  <a:cs typeface="Squada One"/>
                  <a:sym typeface="Squada One"/>
                </a:rPr>
                <a:t>COMPLEX</a:t>
              </a:r>
              <a:endParaRPr sz="1100">
                <a:solidFill>
                  <a:schemeClr val="dk2"/>
                </a:solidFill>
                <a:latin typeface="Squada One"/>
                <a:ea typeface="Squada One"/>
                <a:cs typeface="Squada One"/>
                <a:sym typeface="Squada One"/>
              </a:endParaRPr>
            </a:p>
          </p:txBody>
        </p:sp>
        <p:sp>
          <p:nvSpPr>
            <p:cNvPr id="258" name="Google Shape;258;p23"/>
            <p:cNvSpPr txBox="1"/>
            <p:nvPr/>
          </p:nvSpPr>
          <p:spPr>
            <a:xfrm>
              <a:off x="6305600" y="2485619"/>
              <a:ext cx="17265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Reflect on a hangout–upload photos, rate location/activity</a:t>
              </a:r>
              <a:endParaRPr sz="1100">
                <a:solidFill>
                  <a:schemeClr val="dk2"/>
                </a:solidFill>
                <a:latin typeface="Roboto Condensed Light"/>
                <a:ea typeface="Roboto Condensed Light"/>
                <a:cs typeface="Roboto Condensed Light"/>
                <a:sym typeface="Roboto Condensed Light"/>
              </a:endParaRPr>
            </a:p>
          </p:txBody>
        </p:sp>
        <p:grpSp>
          <p:nvGrpSpPr>
            <p:cNvPr id="259" name="Google Shape;259;p23"/>
            <p:cNvGrpSpPr/>
            <p:nvPr/>
          </p:nvGrpSpPr>
          <p:grpSpPr>
            <a:xfrm>
              <a:off x="7002489" y="2129926"/>
              <a:ext cx="331821" cy="290910"/>
              <a:chOff x="-46042675" y="3218600"/>
              <a:chExt cx="300100" cy="263100"/>
            </a:xfrm>
          </p:grpSpPr>
          <p:sp>
            <p:nvSpPr>
              <p:cNvPr id="260" name="Google Shape;260;p2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1" name="Google Shape;261;p2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2" name="Google Shape;262;p2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3" name="Google Shape;263;p2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4" name="Google Shape;264;p2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5" name="Google Shape;265;p2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grpSp>
        <p:nvGrpSpPr>
          <p:cNvPr id="266" name="Google Shape;266;p23"/>
          <p:cNvGrpSpPr/>
          <p:nvPr/>
        </p:nvGrpSpPr>
        <p:grpSpPr>
          <a:xfrm>
            <a:off x="4568975" y="1447700"/>
            <a:ext cx="2139650" cy="2710575"/>
            <a:chOff x="3502175" y="1523900"/>
            <a:chExt cx="2139650" cy="2710575"/>
          </a:xfrm>
        </p:grpSpPr>
        <p:sp>
          <p:nvSpPr>
            <p:cNvPr id="267" name="Google Shape;267;p23"/>
            <p:cNvSpPr/>
            <p:nvPr/>
          </p:nvSpPr>
          <p:spPr>
            <a:xfrm rot="5400000">
              <a:off x="3216713" y="180936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68" name="Google Shape;268;p23"/>
            <p:cNvSpPr txBox="1"/>
            <p:nvPr/>
          </p:nvSpPr>
          <p:spPr>
            <a:xfrm>
              <a:off x="4078196" y="3372876"/>
              <a:ext cx="987600" cy="345600"/>
            </a:xfrm>
            <a:prstGeom prst="rect">
              <a:avLst/>
            </a:prstGeom>
            <a:noFill/>
            <a:ln cap="flat" cmpd="sng" w="19050">
              <a:solidFill>
                <a:schemeClr val="dk2"/>
              </a:solidFill>
              <a:prstDash val="solid"/>
              <a:round/>
              <a:headEnd len="sm" w="sm" type="none"/>
              <a:tailEnd len="sm" w="sm" type="none"/>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lang="es" sz="1100">
                  <a:solidFill>
                    <a:schemeClr val="dk2"/>
                  </a:solidFill>
                  <a:latin typeface="Squada One"/>
                  <a:ea typeface="Squada One"/>
                  <a:cs typeface="Squada One"/>
                  <a:sym typeface="Squada One"/>
                </a:rPr>
                <a:t>MEDIUM</a:t>
              </a:r>
              <a:endParaRPr sz="1100">
                <a:solidFill>
                  <a:schemeClr val="dk2"/>
                </a:solidFill>
                <a:latin typeface="Squada One"/>
                <a:ea typeface="Squada One"/>
                <a:cs typeface="Squada One"/>
                <a:sym typeface="Squada One"/>
              </a:endParaRPr>
            </a:p>
          </p:txBody>
        </p:sp>
        <p:sp>
          <p:nvSpPr>
            <p:cNvPr id="269" name="Google Shape;269;p23"/>
            <p:cNvSpPr txBox="1"/>
            <p:nvPr/>
          </p:nvSpPr>
          <p:spPr>
            <a:xfrm>
              <a:off x="3707995" y="2485619"/>
              <a:ext cx="17280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Plant an activity–post an activity that you want to do</a:t>
              </a:r>
              <a:endParaRPr sz="1100">
                <a:solidFill>
                  <a:schemeClr val="dk2"/>
                </a:solidFill>
                <a:latin typeface="Roboto Condensed Light"/>
                <a:ea typeface="Roboto Condensed Light"/>
                <a:cs typeface="Roboto Condensed Light"/>
                <a:sym typeface="Roboto Condensed Light"/>
              </a:endParaRPr>
            </a:p>
          </p:txBody>
        </p:sp>
        <p:sp>
          <p:nvSpPr>
            <p:cNvPr id="270" name="Google Shape;270;p23"/>
            <p:cNvSpPr/>
            <p:nvPr/>
          </p:nvSpPr>
          <p:spPr>
            <a:xfrm>
              <a:off x="4460409" y="2111048"/>
              <a:ext cx="223173" cy="328689"/>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grpSp>
        <p:nvGrpSpPr>
          <p:cNvPr id="271" name="Google Shape;271;p23"/>
          <p:cNvGrpSpPr/>
          <p:nvPr/>
        </p:nvGrpSpPr>
        <p:grpSpPr>
          <a:xfrm>
            <a:off x="2429325" y="1447700"/>
            <a:ext cx="2139650" cy="2710575"/>
            <a:chOff x="1964425" y="387950"/>
            <a:chExt cx="2139650" cy="2710575"/>
          </a:xfrm>
        </p:grpSpPr>
        <p:sp>
          <p:nvSpPr>
            <p:cNvPr id="272" name="Google Shape;272;p23"/>
            <p:cNvSpPr/>
            <p:nvPr/>
          </p:nvSpPr>
          <p:spPr>
            <a:xfrm rot="5400000">
              <a:off x="1678963" y="673413"/>
              <a:ext cx="2710575" cy="2139650"/>
            </a:xfrm>
            <a:prstGeom prst="flowChartPreparation">
              <a:avLst/>
            </a:prstGeom>
            <a:gradFill>
              <a:gsLst>
                <a:gs pos="0">
                  <a:srgbClr val="FFFFFF">
                    <a:alpha val="0"/>
                  </a:srgbClr>
                </a:gs>
                <a:gs pos="100000">
                  <a:srgbClr val="FFFFFF">
                    <a:alpha val="39215"/>
                  </a:srgbClr>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73" name="Google Shape;273;p23"/>
            <p:cNvSpPr txBox="1"/>
            <p:nvPr/>
          </p:nvSpPr>
          <p:spPr>
            <a:xfrm>
              <a:off x="2540446" y="2236926"/>
              <a:ext cx="987600" cy="345600"/>
            </a:xfrm>
            <a:prstGeom prst="rect">
              <a:avLst/>
            </a:prstGeom>
            <a:noFill/>
            <a:ln cap="flat" cmpd="sng" w="19050">
              <a:solidFill>
                <a:schemeClr val="dk2"/>
              </a:solidFill>
              <a:prstDash val="solid"/>
              <a:round/>
              <a:headEnd len="sm" w="sm" type="none"/>
              <a:tailEnd len="sm" w="sm" type="none"/>
            </a:ln>
          </p:spPr>
          <p:txBody>
            <a:bodyPr anchorCtr="0" anchor="t" bIns="0" lIns="0" spcFirstLastPara="1" rIns="0" wrap="square" tIns="67600">
              <a:noAutofit/>
            </a:bodyPr>
            <a:lstStyle/>
            <a:p>
              <a:pPr indent="0" lvl="0" marL="0" rtl="0" algn="ctr">
                <a:spcBef>
                  <a:spcPts val="0"/>
                </a:spcBef>
                <a:spcAft>
                  <a:spcPts val="0"/>
                </a:spcAft>
                <a:buNone/>
              </a:pPr>
              <a:r>
                <a:rPr lang="es" sz="1100">
                  <a:solidFill>
                    <a:schemeClr val="dk2"/>
                  </a:solidFill>
                  <a:latin typeface="Squada One"/>
                  <a:ea typeface="Squada One"/>
                  <a:cs typeface="Squada One"/>
                  <a:sym typeface="Squada One"/>
                </a:rPr>
                <a:t>SIMPLE</a:t>
              </a:r>
              <a:r>
                <a:rPr baseline="30000" lang="es" sz="1100">
                  <a:solidFill>
                    <a:schemeClr val="dk2"/>
                  </a:solidFill>
                  <a:latin typeface="Roboto Condensed Light"/>
                  <a:ea typeface="Roboto Condensed Light"/>
                  <a:cs typeface="Roboto Condensed Light"/>
                  <a:sym typeface="Roboto Condensed Light"/>
                </a:rPr>
                <a:t>3</a:t>
              </a:r>
              <a:endParaRPr sz="1100">
                <a:solidFill>
                  <a:schemeClr val="dk2"/>
                </a:solidFill>
                <a:latin typeface="Squada One"/>
                <a:ea typeface="Squada One"/>
                <a:cs typeface="Squada One"/>
                <a:sym typeface="Squada One"/>
              </a:endParaRPr>
            </a:p>
            <a:p>
              <a:pPr indent="0" lvl="0" marL="0" marR="0" rtl="0" algn="ctr">
                <a:lnSpc>
                  <a:spcPct val="100000"/>
                </a:lnSpc>
                <a:spcBef>
                  <a:spcPts val="0"/>
                </a:spcBef>
                <a:spcAft>
                  <a:spcPts val="0"/>
                </a:spcAft>
                <a:buNone/>
              </a:pPr>
              <a:r>
                <a:t/>
              </a:r>
              <a:endParaRPr sz="1100">
                <a:solidFill>
                  <a:schemeClr val="dk2"/>
                </a:solidFill>
                <a:latin typeface="Squada One"/>
                <a:ea typeface="Squada One"/>
                <a:cs typeface="Squada One"/>
                <a:sym typeface="Squada One"/>
              </a:endParaRPr>
            </a:p>
          </p:txBody>
        </p:sp>
        <p:sp>
          <p:nvSpPr>
            <p:cNvPr id="274" name="Google Shape;274;p23"/>
            <p:cNvSpPr txBox="1"/>
            <p:nvPr/>
          </p:nvSpPr>
          <p:spPr>
            <a:xfrm>
              <a:off x="2170245" y="1349669"/>
              <a:ext cx="17280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chemeClr val="dk2"/>
                  </a:solidFill>
                  <a:latin typeface="Roboto Condensed Light"/>
                  <a:ea typeface="Roboto Condensed Light"/>
                  <a:cs typeface="Roboto Condensed Light"/>
                  <a:sym typeface="Roboto Condensed Light"/>
                </a:rPr>
                <a:t>Set your hangout preferences with a specific friend</a:t>
              </a:r>
              <a:r>
                <a:rPr baseline="30000" lang="es" sz="1100">
                  <a:solidFill>
                    <a:schemeClr val="dk2"/>
                  </a:solidFill>
                  <a:latin typeface="Roboto Condensed Light"/>
                  <a:ea typeface="Roboto Condensed Light"/>
                  <a:cs typeface="Roboto Condensed Light"/>
                  <a:sym typeface="Roboto Condensed Light"/>
                </a:rPr>
                <a:t>2</a:t>
              </a:r>
              <a:endParaRPr sz="1100">
                <a:solidFill>
                  <a:schemeClr val="dk2"/>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100">
                <a:solidFill>
                  <a:schemeClr val="dk2"/>
                </a:solidFill>
                <a:latin typeface="Roboto Condensed Light"/>
                <a:ea typeface="Roboto Condensed Light"/>
                <a:cs typeface="Roboto Condensed Light"/>
                <a:sym typeface="Roboto Condensed Light"/>
              </a:endParaRPr>
            </a:p>
          </p:txBody>
        </p:sp>
      </p:grpSp>
      <p:grpSp>
        <p:nvGrpSpPr>
          <p:cNvPr id="275" name="Google Shape;275;p23"/>
          <p:cNvGrpSpPr/>
          <p:nvPr/>
        </p:nvGrpSpPr>
        <p:grpSpPr>
          <a:xfrm>
            <a:off x="3333547" y="2046889"/>
            <a:ext cx="331213" cy="329962"/>
            <a:chOff x="1049375" y="2318350"/>
            <a:chExt cx="298525" cy="295400"/>
          </a:xfrm>
        </p:grpSpPr>
        <p:sp>
          <p:nvSpPr>
            <p:cNvPr id="276" name="Google Shape;276;p23"/>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3"/>
          <p:cNvGrpSpPr/>
          <p:nvPr/>
        </p:nvGrpSpPr>
        <p:grpSpPr>
          <a:xfrm>
            <a:off x="1193153" y="2046263"/>
            <a:ext cx="331207" cy="331207"/>
            <a:chOff x="1492675" y="4992125"/>
            <a:chExt cx="481825" cy="481825"/>
          </a:xfrm>
        </p:grpSpPr>
        <p:sp>
          <p:nvSpPr>
            <p:cNvPr id="281" name="Google Shape;281;p2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82" name="Google Shape;282;p2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286" name="Shape 286"/>
        <p:cNvGrpSpPr/>
        <p:nvPr/>
      </p:nvGrpSpPr>
      <p:grpSpPr>
        <a:xfrm>
          <a:off x="0" y="0"/>
          <a:ext cx="0" cy="0"/>
          <a:chOff x="0" y="0"/>
          <a:chExt cx="0" cy="0"/>
        </a:xfrm>
      </p:grpSpPr>
      <p:sp>
        <p:nvSpPr>
          <p:cNvPr id="287" name="Google Shape;287;p24"/>
          <p:cNvSpPr txBox="1"/>
          <p:nvPr>
            <p:ph type="ctrTitle"/>
          </p:nvPr>
        </p:nvSpPr>
        <p:spPr>
          <a:xfrm flipH="1">
            <a:off x="584200" y="2202150"/>
            <a:ext cx="3956100" cy="89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s" sz="1400">
                <a:latin typeface="Roboto Condensed"/>
                <a:ea typeface="Roboto Condensed"/>
                <a:cs typeface="Roboto Condensed"/>
                <a:sym typeface="Roboto Condensed"/>
              </a:rPr>
              <a:t>Major Design Change #1</a:t>
            </a:r>
            <a:endParaRPr i="1" sz="1400">
              <a:latin typeface="Roboto Condensed"/>
              <a:ea typeface="Roboto Condensed"/>
              <a:cs typeface="Roboto Condensed"/>
              <a:sym typeface="Roboto Condensed"/>
            </a:endParaRPr>
          </a:p>
          <a:p>
            <a:pPr indent="0" lvl="0" marL="0" rtl="0" algn="l">
              <a:spcBef>
                <a:spcPts val="0"/>
              </a:spcBef>
              <a:spcAft>
                <a:spcPts val="0"/>
              </a:spcAft>
              <a:buNone/>
            </a:pPr>
            <a:r>
              <a:rPr lang="es"/>
              <a:t>Homescreen</a:t>
            </a:r>
            <a:endParaRPr/>
          </a:p>
        </p:txBody>
      </p:sp>
      <p:grpSp>
        <p:nvGrpSpPr>
          <p:cNvPr id="288" name="Google Shape;288;p24"/>
          <p:cNvGrpSpPr/>
          <p:nvPr/>
        </p:nvGrpSpPr>
        <p:grpSpPr>
          <a:xfrm>
            <a:off x="3809315" y="749318"/>
            <a:ext cx="2020669" cy="3797273"/>
            <a:chOff x="3665081" y="1175675"/>
            <a:chExt cx="1554600" cy="3171000"/>
          </a:xfrm>
        </p:grpSpPr>
        <p:pic>
          <p:nvPicPr>
            <p:cNvPr id="289" name="Google Shape;289;p24"/>
            <p:cNvPicPr preferRelativeResize="0"/>
            <p:nvPr/>
          </p:nvPicPr>
          <p:blipFill rotWithShape="1">
            <a:blip r:embed="rId3">
              <a:alphaModFix/>
            </a:blip>
            <a:srcRect b="53254" l="6624" r="62099" t="581"/>
            <a:stretch/>
          </p:blipFill>
          <p:spPr>
            <a:xfrm>
              <a:off x="3665081" y="1175675"/>
              <a:ext cx="1554600" cy="3171000"/>
            </a:xfrm>
            <a:prstGeom prst="roundRect">
              <a:avLst>
                <a:gd fmla="val 16667" name="adj"/>
              </a:avLst>
            </a:prstGeom>
            <a:noFill/>
            <a:ln>
              <a:noFill/>
            </a:ln>
          </p:spPr>
        </p:pic>
        <p:pic>
          <p:nvPicPr>
            <p:cNvPr id="290" name="Google Shape;290;p24"/>
            <p:cNvPicPr preferRelativeResize="0"/>
            <p:nvPr/>
          </p:nvPicPr>
          <p:blipFill rotWithShape="1">
            <a:blip r:embed="rId4">
              <a:alphaModFix/>
            </a:blip>
            <a:srcRect b="7297" l="29193" r="19660" t="17236"/>
            <a:stretch/>
          </p:blipFill>
          <p:spPr>
            <a:xfrm>
              <a:off x="3797251" y="1467575"/>
              <a:ext cx="1298446" cy="2743199"/>
            </a:xfrm>
            <a:prstGeom prst="rect">
              <a:avLst/>
            </a:prstGeom>
            <a:noFill/>
            <a:ln>
              <a:noFill/>
            </a:ln>
          </p:spPr>
        </p:pic>
      </p:grpSp>
      <p:sp>
        <p:nvSpPr>
          <p:cNvPr id="291" name="Google Shape;291;p24"/>
          <p:cNvSpPr/>
          <p:nvPr/>
        </p:nvSpPr>
        <p:spPr>
          <a:xfrm>
            <a:off x="5947675" y="2400300"/>
            <a:ext cx="408300" cy="342900"/>
          </a:xfrm>
          <a:prstGeom prst="rightArrow">
            <a:avLst>
              <a:gd fmla="val 50000" name="adj1"/>
              <a:gd fmla="val 50000" name="adj2"/>
            </a:avLst>
          </a:prstGeom>
          <a:solidFill>
            <a:srgbClr val="413B49">
              <a:alpha val="74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4"/>
          <p:cNvPicPr preferRelativeResize="0"/>
          <p:nvPr/>
        </p:nvPicPr>
        <p:blipFill>
          <a:blip r:embed="rId5">
            <a:alphaModFix/>
          </a:blip>
          <a:stretch>
            <a:fillRect/>
          </a:stretch>
        </p:blipFill>
        <p:spPr>
          <a:xfrm>
            <a:off x="6473675" y="749263"/>
            <a:ext cx="1910700" cy="37974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8761D"/>
            </a:gs>
            <a:gs pos="100000">
              <a:srgbClr val="89C65A"/>
            </a:gs>
            <a:gs pos="100000">
              <a:schemeClr val="lt1"/>
            </a:gs>
          </a:gsLst>
          <a:lin ang="5400700" scaled="0"/>
        </a:gradFill>
      </p:bgPr>
    </p:bg>
    <p:spTree>
      <p:nvGrpSpPr>
        <p:cNvPr id="296" name="Shape 296"/>
        <p:cNvGrpSpPr/>
        <p:nvPr/>
      </p:nvGrpSpPr>
      <p:grpSpPr>
        <a:xfrm>
          <a:off x="0" y="0"/>
          <a:ext cx="0" cy="0"/>
          <a:chOff x="0" y="0"/>
          <a:chExt cx="0" cy="0"/>
        </a:xfrm>
      </p:grpSpPr>
      <p:grpSp>
        <p:nvGrpSpPr>
          <p:cNvPr id="297" name="Google Shape;297;p25"/>
          <p:cNvGrpSpPr/>
          <p:nvPr/>
        </p:nvGrpSpPr>
        <p:grpSpPr>
          <a:xfrm>
            <a:off x="285065" y="1099368"/>
            <a:ext cx="2020669" cy="3797273"/>
            <a:chOff x="3665081" y="1175675"/>
            <a:chExt cx="1554600" cy="3171000"/>
          </a:xfrm>
        </p:grpSpPr>
        <p:pic>
          <p:nvPicPr>
            <p:cNvPr id="298" name="Google Shape;298;p25"/>
            <p:cNvPicPr preferRelativeResize="0"/>
            <p:nvPr/>
          </p:nvPicPr>
          <p:blipFill rotWithShape="1">
            <a:blip r:embed="rId3">
              <a:alphaModFix/>
            </a:blip>
            <a:srcRect b="53254" l="6624" r="62099" t="581"/>
            <a:stretch/>
          </p:blipFill>
          <p:spPr>
            <a:xfrm>
              <a:off x="3665081" y="1175675"/>
              <a:ext cx="1554600" cy="3171000"/>
            </a:xfrm>
            <a:prstGeom prst="roundRect">
              <a:avLst>
                <a:gd fmla="val 16667" name="adj"/>
              </a:avLst>
            </a:prstGeom>
            <a:noFill/>
            <a:ln>
              <a:noFill/>
            </a:ln>
          </p:spPr>
        </p:pic>
        <p:pic>
          <p:nvPicPr>
            <p:cNvPr id="299" name="Google Shape;299;p25"/>
            <p:cNvPicPr preferRelativeResize="0"/>
            <p:nvPr/>
          </p:nvPicPr>
          <p:blipFill rotWithShape="1">
            <a:blip r:embed="rId4">
              <a:alphaModFix/>
            </a:blip>
            <a:srcRect b="7297" l="29193" r="19660" t="17236"/>
            <a:stretch/>
          </p:blipFill>
          <p:spPr>
            <a:xfrm>
              <a:off x="3797251" y="1467575"/>
              <a:ext cx="1298446" cy="2743199"/>
            </a:xfrm>
            <a:prstGeom prst="rect">
              <a:avLst/>
            </a:prstGeom>
            <a:noFill/>
            <a:ln>
              <a:noFill/>
            </a:ln>
          </p:spPr>
        </p:pic>
      </p:grpSp>
      <p:sp>
        <p:nvSpPr>
          <p:cNvPr id="300" name="Google Shape;300;p25"/>
          <p:cNvSpPr/>
          <p:nvPr/>
        </p:nvSpPr>
        <p:spPr>
          <a:xfrm>
            <a:off x="543150" y="1454775"/>
            <a:ext cx="491700" cy="4707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1792100" y="1454775"/>
            <a:ext cx="232800" cy="2427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486150" y="4237275"/>
            <a:ext cx="1464300" cy="4707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a:off x="615200" y="3542750"/>
            <a:ext cx="419700" cy="5727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txBox="1"/>
          <p:nvPr>
            <p:ph type="ctrTitle"/>
          </p:nvPr>
        </p:nvSpPr>
        <p:spPr>
          <a:xfrm flipH="1">
            <a:off x="539125" y="49600"/>
            <a:ext cx="83949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Homescreen</a:t>
            </a:r>
            <a:endParaRPr/>
          </a:p>
        </p:txBody>
      </p:sp>
      <p:sp>
        <p:nvSpPr>
          <p:cNvPr id="305" name="Google Shape;305;p25"/>
          <p:cNvSpPr txBox="1"/>
          <p:nvPr>
            <p:ph idx="1" type="subTitle"/>
          </p:nvPr>
        </p:nvSpPr>
        <p:spPr>
          <a:xfrm>
            <a:off x="2556950" y="1033225"/>
            <a:ext cx="1664700" cy="8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Confusing settings</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Confusion between static vs. dynamic settings, friend vs. personal settings</a:t>
            </a:r>
            <a:endParaRPr sz="1100"/>
          </a:p>
        </p:txBody>
      </p:sp>
      <p:cxnSp>
        <p:nvCxnSpPr>
          <p:cNvPr id="306" name="Google Shape;306;p25"/>
          <p:cNvCxnSpPr>
            <a:stCxn id="305" idx="1"/>
            <a:endCxn id="300" idx="0"/>
          </p:cNvCxnSpPr>
          <p:nvPr/>
        </p:nvCxnSpPr>
        <p:spPr>
          <a:xfrm rot="10800000">
            <a:off x="789050" y="1454725"/>
            <a:ext cx="1767900" cy="24600"/>
          </a:xfrm>
          <a:prstGeom prst="curvedConnector4">
            <a:avLst>
              <a:gd fmla="val 43048" name="adj1"/>
              <a:gd fmla="val 1067785" name="adj2"/>
            </a:avLst>
          </a:prstGeom>
          <a:noFill/>
          <a:ln cap="flat" cmpd="sng" w="19050">
            <a:solidFill>
              <a:srgbClr val="CC0000"/>
            </a:solidFill>
            <a:prstDash val="solid"/>
            <a:round/>
            <a:headEnd len="med" w="med" type="none"/>
            <a:tailEnd len="med" w="med" type="stealth"/>
          </a:ln>
        </p:spPr>
      </p:cxnSp>
      <p:cxnSp>
        <p:nvCxnSpPr>
          <p:cNvPr id="307" name="Google Shape;307;p25"/>
          <p:cNvCxnSpPr>
            <a:stCxn id="305" idx="1"/>
            <a:endCxn id="301" idx="0"/>
          </p:cNvCxnSpPr>
          <p:nvPr/>
        </p:nvCxnSpPr>
        <p:spPr>
          <a:xfrm rot="10800000">
            <a:off x="1908650" y="1454725"/>
            <a:ext cx="648300" cy="24600"/>
          </a:xfrm>
          <a:prstGeom prst="curvedConnector4">
            <a:avLst>
              <a:gd fmla="val 41034" name="adj1"/>
              <a:gd fmla="val 1067785" name="adj2"/>
            </a:avLst>
          </a:prstGeom>
          <a:noFill/>
          <a:ln cap="flat" cmpd="sng" w="19050">
            <a:solidFill>
              <a:srgbClr val="CC0000"/>
            </a:solidFill>
            <a:prstDash val="solid"/>
            <a:round/>
            <a:headEnd len="med" w="med" type="none"/>
            <a:tailEnd len="med" w="med" type="stealth"/>
          </a:ln>
        </p:spPr>
      </p:cxnSp>
      <p:cxnSp>
        <p:nvCxnSpPr>
          <p:cNvPr id="308" name="Google Shape;308;p25"/>
          <p:cNvCxnSpPr>
            <a:stCxn id="305" idx="1"/>
            <a:endCxn id="303" idx="3"/>
          </p:cNvCxnSpPr>
          <p:nvPr/>
        </p:nvCxnSpPr>
        <p:spPr>
          <a:xfrm flipH="1">
            <a:off x="1034750" y="1479325"/>
            <a:ext cx="1522200" cy="2349900"/>
          </a:xfrm>
          <a:prstGeom prst="curvedConnector3">
            <a:avLst>
              <a:gd fmla="val 49995" name="adj1"/>
            </a:avLst>
          </a:prstGeom>
          <a:noFill/>
          <a:ln cap="flat" cmpd="sng" w="19050">
            <a:solidFill>
              <a:srgbClr val="CC0000"/>
            </a:solidFill>
            <a:prstDash val="solid"/>
            <a:round/>
            <a:headEnd len="med" w="med" type="none"/>
            <a:tailEnd len="med" w="med" type="stealth"/>
          </a:ln>
        </p:spPr>
      </p:cxnSp>
      <p:cxnSp>
        <p:nvCxnSpPr>
          <p:cNvPr id="309" name="Google Shape;309;p25"/>
          <p:cNvCxnSpPr>
            <a:stCxn id="305" idx="1"/>
            <a:endCxn id="302" idx="3"/>
          </p:cNvCxnSpPr>
          <p:nvPr/>
        </p:nvCxnSpPr>
        <p:spPr>
          <a:xfrm flipH="1">
            <a:off x="1950350" y="1479325"/>
            <a:ext cx="606600" cy="2993400"/>
          </a:xfrm>
          <a:prstGeom prst="curvedConnector3">
            <a:avLst>
              <a:gd fmla="val 49992" name="adj1"/>
            </a:avLst>
          </a:prstGeom>
          <a:noFill/>
          <a:ln cap="flat" cmpd="sng" w="19050">
            <a:solidFill>
              <a:srgbClr val="CC0000"/>
            </a:solidFill>
            <a:prstDash val="solid"/>
            <a:round/>
            <a:headEnd len="med" w="med" type="none"/>
            <a:tailEnd len="med" w="med" type="stealth"/>
          </a:ln>
        </p:spPr>
      </p:cxnSp>
      <p:sp>
        <p:nvSpPr>
          <p:cNvPr id="310" name="Google Shape;310;p25"/>
          <p:cNvSpPr txBox="1"/>
          <p:nvPr>
            <p:ph idx="1" type="subTitle"/>
          </p:nvPr>
        </p:nvSpPr>
        <p:spPr>
          <a:xfrm>
            <a:off x="2556950" y="3269500"/>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CC0000"/>
                </a:highlight>
                <a:latin typeface="Roboto Condensed"/>
                <a:ea typeface="Roboto Condensed"/>
                <a:cs typeface="Roboto Condensed"/>
                <a:sym typeface="Roboto Condensed"/>
              </a:rPr>
              <a:t>Cluttered screen</a:t>
            </a:r>
            <a:endParaRPr b="1" sz="1400">
              <a:highlight>
                <a:srgbClr val="CC0000"/>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Too many things on the screen, unclear what user actions are most important</a:t>
            </a:r>
            <a:endParaRPr sz="1100"/>
          </a:p>
        </p:txBody>
      </p:sp>
      <p:sp>
        <p:nvSpPr>
          <p:cNvPr id="311" name="Google Shape;311;p25"/>
          <p:cNvSpPr txBox="1"/>
          <p:nvPr>
            <p:ph idx="1" type="subTitle"/>
          </p:nvPr>
        </p:nvSpPr>
        <p:spPr>
          <a:xfrm>
            <a:off x="7169350" y="1033225"/>
            <a:ext cx="1664700" cy="12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New static settings</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Added static settings sidebar access in the top left corner available on all pages</a:t>
            </a:r>
            <a:endParaRPr sz="1100"/>
          </a:p>
          <a:p>
            <a:pPr indent="0" lvl="0" marL="0" rtl="0" algn="l">
              <a:spcBef>
                <a:spcPts val="0"/>
              </a:spcBef>
              <a:spcAft>
                <a:spcPts val="0"/>
              </a:spcAft>
              <a:buNone/>
            </a:pPr>
            <a:r>
              <a:t/>
            </a:r>
            <a:endParaRPr b="1" sz="1400">
              <a:highlight>
                <a:srgbClr val="F1C232"/>
              </a:highlight>
              <a:latin typeface="Roboto Condensed"/>
              <a:ea typeface="Roboto Condensed"/>
              <a:cs typeface="Roboto Condensed"/>
              <a:sym typeface="Roboto Condensed"/>
            </a:endParaRPr>
          </a:p>
        </p:txBody>
      </p:sp>
      <p:sp>
        <p:nvSpPr>
          <p:cNvPr id="312" name="Google Shape;312;p25"/>
          <p:cNvSpPr txBox="1"/>
          <p:nvPr>
            <p:ph idx="1" type="subTitle"/>
          </p:nvPr>
        </p:nvSpPr>
        <p:spPr>
          <a:xfrm>
            <a:off x="7169350" y="2278371"/>
            <a:ext cx="1664700" cy="12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New bottom bar</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Moved dynamic settings to bottom bar for easy access, deleted all other setting navigation from homepage</a:t>
            </a:r>
            <a:endParaRPr sz="1100"/>
          </a:p>
          <a:p>
            <a:pPr indent="0" lvl="0" marL="0" rtl="0" algn="l">
              <a:spcBef>
                <a:spcPts val="0"/>
              </a:spcBef>
              <a:spcAft>
                <a:spcPts val="0"/>
              </a:spcAft>
              <a:buNone/>
            </a:pPr>
            <a:r>
              <a:t/>
            </a:r>
            <a:endParaRPr sz="1100"/>
          </a:p>
        </p:txBody>
      </p:sp>
      <p:sp>
        <p:nvSpPr>
          <p:cNvPr id="313" name="Google Shape;313;p25"/>
          <p:cNvSpPr txBox="1"/>
          <p:nvPr>
            <p:ph idx="1" type="subTitle"/>
          </p:nvPr>
        </p:nvSpPr>
        <p:spPr>
          <a:xfrm>
            <a:off x="7169350" y="3702438"/>
            <a:ext cx="1664700" cy="47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highlight>
                  <a:srgbClr val="F1C232"/>
                </a:highlight>
                <a:latin typeface="Roboto Condensed"/>
                <a:ea typeface="Roboto Condensed"/>
                <a:cs typeface="Roboto Condensed"/>
                <a:sym typeface="Roboto Condensed"/>
              </a:rPr>
              <a:t>Simple layout</a:t>
            </a:r>
            <a:endParaRPr b="1" sz="1400">
              <a:highlight>
                <a:srgbClr val="F1C232"/>
              </a:highlight>
              <a:latin typeface="Roboto Condensed"/>
              <a:ea typeface="Roboto Condensed"/>
              <a:cs typeface="Roboto Condensed"/>
              <a:sym typeface="Roboto Condensed"/>
            </a:endParaRPr>
          </a:p>
          <a:p>
            <a:pPr indent="0" lvl="0" marL="0" rtl="0" algn="l">
              <a:spcBef>
                <a:spcPts val="0"/>
              </a:spcBef>
              <a:spcAft>
                <a:spcPts val="0"/>
              </a:spcAft>
              <a:buNone/>
            </a:pPr>
            <a:r>
              <a:rPr lang="es" sz="1100"/>
              <a:t>Simplified homepage to highlight most important user actions: accept/decline pending activities, plant an activity</a:t>
            </a:r>
            <a:endParaRPr sz="1100"/>
          </a:p>
        </p:txBody>
      </p:sp>
      <p:pic>
        <p:nvPicPr>
          <p:cNvPr id="314" name="Google Shape;314;p25"/>
          <p:cNvPicPr preferRelativeResize="0"/>
          <p:nvPr/>
        </p:nvPicPr>
        <p:blipFill>
          <a:blip r:embed="rId5">
            <a:alphaModFix/>
          </a:blip>
          <a:stretch>
            <a:fillRect/>
          </a:stretch>
        </p:blipFill>
        <p:spPr>
          <a:xfrm>
            <a:off x="5005525" y="1099300"/>
            <a:ext cx="1910700" cy="3797400"/>
          </a:xfrm>
          <a:prstGeom prst="roundRect">
            <a:avLst>
              <a:gd fmla="val 16667" name="adj"/>
            </a:avLst>
          </a:prstGeom>
          <a:noFill/>
          <a:ln>
            <a:noFill/>
          </a:ln>
        </p:spPr>
      </p:pic>
      <p:cxnSp>
        <p:nvCxnSpPr>
          <p:cNvPr id="315" name="Google Shape;315;p25"/>
          <p:cNvCxnSpPr>
            <a:stCxn id="312" idx="1"/>
            <a:endCxn id="316" idx="3"/>
          </p:cNvCxnSpPr>
          <p:nvPr/>
        </p:nvCxnSpPr>
        <p:spPr>
          <a:xfrm flipH="1">
            <a:off x="6712450" y="2899071"/>
            <a:ext cx="456900" cy="1731300"/>
          </a:xfrm>
          <a:prstGeom prst="curvedConnector3">
            <a:avLst>
              <a:gd fmla="val 50008" name="adj1"/>
            </a:avLst>
          </a:prstGeom>
          <a:noFill/>
          <a:ln cap="flat" cmpd="sng" w="19050">
            <a:solidFill>
              <a:srgbClr val="F1C232"/>
            </a:solidFill>
            <a:prstDash val="solid"/>
            <a:round/>
            <a:headEnd len="med" w="med" type="none"/>
            <a:tailEnd len="med" w="med" type="stealth"/>
          </a:ln>
        </p:spPr>
      </p:cxnSp>
      <p:sp>
        <p:nvSpPr>
          <p:cNvPr id="317" name="Google Shape;317;p25"/>
          <p:cNvSpPr/>
          <p:nvPr/>
        </p:nvSpPr>
        <p:spPr>
          <a:xfrm>
            <a:off x="5190175" y="1347175"/>
            <a:ext cx="280200" cy="264300"/>
          </a:xfrm>
          <a:prstGeom prst="ellipse">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5190175" y="4472725"/>
            <a:ext cx="1522200" cy="3150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25"/>
          <p:cNvCxnSpPr>
            <a:stCxn id="311" idx="1"/>
            <a:endCxn id="317" idx="6"/>
          </p:cNvCxnSpPr>
          <p:nvPr/>
        </p:nvCxnSpPr>
        <p:spPr>
          <a:xfrm rot="10800000">
            <a:off x="5470450" y="1479325"/>
            <a:ext cx="1698900" cy="174600"/>
          </a:xfrm>
          <a:prstGeom prst="curvedConnector3">
            <a:avLst>
              <a:gd fmla="val 50002" name="adj1"/>
            </a:avLst>
          </a:prstGeom>
          <a:noFill/>
          <a:ln cap="flat" cmpd="sng" w="19050">
            <a:solidFill>
              <a:srgbClr val="F1C23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Startup by Slidesgo">
  <a:themeElements>
    <a:clrScheme name="Simple Light">
      <a:dk1>
        <a:srgbClr val="F9FEA5"/>
      </a:dk1>
      <a:lt1>
        <a:srgbClr val="11B0A7"/>
      </a:lt1>
      <a:dk2>
        <a:srgbClr val="FFFFFF"/>
      </a:dk2>
      <a:lt2>
        <a:srgbClr val="EFEFEF"/>
      </a:lt2>
      <a:accent1>
        <a:srgbClr val="D9D9D9"/>
      </a:accent1>
      <a:accent2>
        <a:srgbClr val="CCCCCC"/>
      </a:accent2>
      <a:accent3>
        <a:srgbClr val="F9FEA5"/>
      </a:accent3>
      <a:accent4>
        <a:srgbClr val="11B0A7"/>
      </a:accent4>
      <a:accent5>
        <a:srgbClr val="FFFF66"/>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